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5"/>
    <p:restoredTop sz="85177"/>
  </p:normalViewPr>
  <p:slideViewPr>
    <p:cSldViewPr snapToGrid="0" snapToObjects="1">
      <p:cViewPr>
        <p:scale>
          <a:sx n="124" d="100"/>
          <a:sy n="124" d="100"/>
        </p:scale>
        <p:origin x="1448"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ayush-1333/IBM-JupyterNotebookAssignmen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Aayush </a:t>
            </a:r>
            <a:r>
              <a:rPr lang="en-US" dirty="0" err="1">
                <a:solidFill>
                  <a:schemeClr val="bg2"/>
                </a:solidFill>
                <a:latin typeface="Abadi"/>
                <a:ea typeface="SF Pro" pitchFamily="2" charset="0"/>
                <a:cs typeface="SF Pro" pitchFamily="2" charset="0"/>
              </a:rPr>
              <a:t>Chaurasia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March 12,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00659" cy="4351338"/>
          </a:xfrm>
          <a:prstGeom prst="rect">
            <a:avLst/>
          </a:prstGeom>
        </p:spPr>
        <p:txBody>
          <a:bodyPr/>
          <a:lstStyle/>
          <a:p>
            <a:r>
              <a:rPr lang="en-US" sz="2200" dirty="0">
                <a:solidFill>
                  <a:schemeClr val="accent3">
                    <a:lumMod val="25000"/>
                  </a:schemeClr>
                </a:solidFill>
                <a:latin typeface="Abadi" panose="020B0604020104020204" pitchFamily="34" charset="0"/>
              </a:rPr>
              <a:t>First, we will check the missing values and data types of columns in the dataframe.</a:t>
            </a:r>
          </a:p>
          <a:p>
            <a:r>
              <a:rPr lang="en-US" sz="2200" dirty="0">
                <a:solidFill>
                  <a:schemeClr val="accent3">
                    <a:lumMod val="25000"/>
                  </a:schemeClr>
                </a:solidFill>
                <a:latin typeface="Abadi" panose="020B0604020104020204" pitchFamily="34" charset="0"/>
              </a:rPr>
              <a:t>Check for counts for the following: </a:t>
            </a:r>
          </a:p>
          <a:p>
            <a:pPr lvl="1"/>
            <a:r>
              <a:rPr lang="en-US" sz="1800" dirty="0">
                <a:solidFill>
                  <a:srgbClr val="FF0000"/>
                </a:solidFill>
                <a:latin typeface="Abadi" panose="020B0604020104020204" pitchFamily="34" charset="0"/>
              </a:rPr>
              <a:t>Number of launches on each site.</a:t>
            </a:r>
          </a:p>
          <a:p>
            <a:pPr lvl="1"/>
            <a:r>
              <a:rPr lang="en-US" sz="1800" dirty="0">
                <a:solidFill>
                  <a:srgbClr val="FF0000"/>
                </a:solidFill>
                <a:latin typeface="Abadi" panose="020B0604020104020204" pitchFamily="34" charset="0"/>
              </a:rPr>
              <a:t>Number and occurrence of each orbit.</a:t>
            </a:r>
          </a:p>
          <a:p>
            <a:pPr lvl="1"/>
            <a:r>
              <a:rPr lang="en-US" sz="1800" dirty="0">
                <a:solidFill>
                  <a:srgbClr val="FF0000"/>
                </a:solidFill>
                <a:latin typeface="Abadi" panose="020B0604020104020204" pitchFamily="34" charset="0"/>
              </a:rPr>
              <a:t>Number of occurrence of mission outcomes of the orbits.</a:t>
            </a:r>
          </a:p>
          <a:p>
            <a:r>
              <a:rPr lang="en-US" sz="2200" dirty="0">
                <a:solidFill>
                  <a:schemeClr val="accent3">
                    <a:lumMod val="25000"/>
                  </a:schemeClr>
                </a:solidFill>
                <a:latin typeface="Abadi" panose="020B0604020104020204" pitchFamily="34" charset="0"/>
              </a:rPr>
              <a:t>Create a </a:t>
            </a:r>
            <a:r>
              <a:rPr lang="en-US" sz="2200" dirty="0">
                <a:solidFill>
                  <a:schemeClr val="accent3">
                    <a:lumMod val="25000"/>
                  </a:schemeClr>
                </a:solidFill>
                <a:highlight>
                  <a:srgbClr val="FFFF00"/>
                </a:highlight>
                <a:latin typeface="Abadi" panose="020B0604020104020204" pitchFamily="34" charset="0"/>
              </a:rPr>
              <a:t>landing outcome label</a:t>
            </a:r>
            <a:r>
              <a:rPr lang="en-US" sz="2200" dirty="0">
                <a:solidFill>
                  <a:schemeClr val="accent3">
                    <a:lumMod val="25000"/>
                  </a:schemeClr>
                </a:solidFill>
                <a:latin typeface="Abadi" panose="020B0604020104020204" pitchFamily="34" charset="0"/>
              </a:rPr>
              <a:t> from Outcome column which will be our </a:t>
            </a:r>
            <a:r>
              <a:rPr lang="en-US" sz="2200" dirty="0">
                <a:solidFill>
                  <a:srgbClr val="FF0000"/>
                </a:solidFill>
                <a:latin typeface="Abadi" panose="020B0604020104020204" pitchFamily="34" charset="0"/>
              </a:rPr>
              <a:t>target variable</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For further details, go to my </a:t>
            </a:r>
            <a:r>
              <a:rPr lang="en-US" sz="2200" dirty="0">
                <a:solidFill>
                  <a:schemeClr val="accent3">
                    <a:lumMod val="25000"/>
                  </a:schemeClr>
                </a:solidFill>
                <a:latin typeface="Abadi" panose="020B0604020104020204" pitchFamily="34" charset="0"/>
                <a:hlinkClick r:id="rId3"/>
              </a:rPr>
              <a:t>repo</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3AAD33F6-2D0E-292E-8717-B9EF260C0B0F}"/>
              </a:ext>
            </a:extLst>
          </p:cNvPr>
          <p:cNvPicPr>
            <a:picLocks noChangeAspect="1"/>
          </p:cNvPicPr>
          <p:nvPr/>
        </p:nvPicPr>
        <p:blipFill>
          <a:blip r:embed="rId4"/>
          <a:stretch>
            <a:fillRect/>
          </a:stretch>
        </p:blipFill>
        <p:spPr>
          <a:xfrm>
            <a:off x="7598007" y="1536730"/>
            <a:ext cx="3087116" cy="478262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0453" cy="47703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visualizing relationship between two variables, we used </a:t>
            </a:r>
            <a:r>
              <a:rPr lang="en-US" sz="2200" dirty="0">
                <a:solidFill>
                  <a:schemeClr val="accent3">
                    <a:lumMod val="25000"/>
                  </a:schemeClr>
                </a:solidFill>
                <a:highlight>
                  <a:srgbClr val="FFFF00"/>
                </a:highlight>
                <a:latin typeface="Abadi"/>
              </a:rPr>
              <a:t>scatter plots</a:t>
            </a:r>
            <a:r>
              <a:rPr lang="en-US" sz="2200" dirty="0">
                <a:solidFill>
                  <a:schemeClr val="accent3">
                    <a:lumMod val="25000"/>
                  </a:schemeClr>
                </a:solidFill>
                <a:latin typeface="Abadi"/>
              </a:rPr>
              <a:t> for:</a:t>
            </a:r>
          </a:p>
          <a:p>
            <a:pPr lvl="1">
              <a:lnSpc>
                <a:spcPct val="100000"/>
              </a:lnSpc>
              <a:spcBef>
                <a:spcPts val="1400"/>
              </a:spcBef>
            </a:pPr>
            <a:r>
              <a:rPr lang="en-US" sz="1800" dirty="0">
                <a:solidFill>
                  <a:srgbClr val="FF0000"/>
                </a:solidFill>
                <a:latin typeface="Abadi"/>
              </a:rPr>
              <a:t>Payload Mass vs Flight Number</a:t>
            </a:r>
          </a:p>
          <a:p>
            <a:pPr lvl="1">
              <a:lnSpc>
                <a:spcPct val="100000"/>
              </a:lnSpc>
              <a:spcBef>
                <a:spcPts val="1400"/>
              </a:spcBef>
            </a:pPr>
            <a:r>
              <a:rPr lang="en-US" sz="1800" dirty="0">
                <a:solidFill>
                  <a:srgbClr val="FF0000"/>
                </a:solidFill>
                <a:latin typeface="Abadi"/>
              </a:rPr>
              <a:t>Launch Site vs Flight Number</a:t>
            </a:r>
          </a:p>
          <a:p>
            <a:pPr lvl="1">
              <a:lnSpc>
                <a:spcPct val="100000"/>
              </a:lnSpc>
              <a:spcBef>
                <a:spcPts val="1400"/>
              </a:spcBef>
            </a:pPr>
            <a:r>
              <a:rPr lang="en-US" sz="1800" dirty="0">
                <a:solidFill>
                  <a:srgbClr val="FF0000"/>
                </a:solidFill>
                <a:latin typeface="Abadi"/>
              </a:rPr>
              <a:t>Launch Site vs Payload Mass</a:t>
            </a:r>
          </a:p>
          <a:p>
            <a:pPr lvl="1">
              <a:lnSpc>
                <a:spcPct val="100000"/>
              </a:lnSpc>
              <a:spcBef>
                <a:spcPts val="1400"/>
              </a:spcBef>
            </a:pPr>
            <a:r>
              <a:rPr lang="en-US" sz="1800" dirty="0">
                <a:solidFill>
                  <a:srgbClr val="FF0000"/>
                </a:solidFill>
                <a:latin typeface="Abadi"/>
              </a:rPr>
              <a:t>Orbit vs Flight Number</a:t>
            </a:r>
          </a:p>
          <a:p>
            <a:pPr lvl="1">
              <a:lnSpc>
                <a:spcPct val="100000"/>
              </a:lnSpc>
              <a:spcBef>
                <a:spcPts val="1400"/>
              </a:spcBef>
            </a:pPr>
            <a:r>
              <a:rPr lang="en-US" sz="1800" dirty="0">
                <a:solidFill>
                  <a:srgbClr val="FF0000"/>
                </a:solidFill>
                <a:latin typeface="Abadi"/>
              </a:rPr>
              <a:t>Orbit vs Payload Mass</a:t>
            </a:r>
          </a:p>
          <a:p>
            <a:pPr>
              <a:lnSpc>
                <a:spcPct val="100000"/>
              </a:lnSpc>
              <a:spcBef>
                <a:spcPts val="1400"/>
              </a:spcBef>
            </a:pPr>
            <a:r>
              <a:rPr lang="en-US" sz="2200" dirty="0">
                <a:solidFill>
                  <a:schemeClr val="accent3">
                    <a:lumMod val="25000"/>
                  </a:schemeClr>
                </a:solidFill>
                <a:latin typeface="Abadi"/>
              </a:rPr>
              <a:t>For relationship between </a:t>
            </a:r>
            <a:r>
              <a:rPr lang="en-US" sz="2200" dirty="0">
                <a:solidFill>
                  <a:srgbClr val="FF0000"/>
                </a:solidFill>
                <a:latin typeface="Abadi"/>
              </a:rPr>
              <a:t>success rate and orbit</a:t>
            </a:r>
            <a:r>
              <a:rPr lang="en-US" sz="2200" dirty="0">
                <a:solidFill>
                  <a:schemeClr val="accent3">
                    <a:lumMod val="25000"/>
                  </a:schemeClr>
                </a:solidFill>
                <a:latin typeface="Abadi"/>
              </a:rPr>
              <a:t>, </a:t>
            </a:r>
            <a:r>
              <a:rPr lang="en-US" sz="2200" dirty="0">
                <a:solidFill>
                  <a:schemeClr val="accent3">
                    <a:lumMod val="25000"/>
                  </a:schemeClr>
                </a:solidFill>
                <a:highlight>
                  <a:srgbClr val="FFFF00"/>
                </a:highlight>
                <a:latin typeface="Abadi"/>
              </a:rPr>
              <a:t>bar graph</a:t>
            </a:r>
            <a:r>
              <a:rPr lang="en-US" sz="2200" dirty="0">
                <a:solidFill>
                  <a:schemeClr val="accent3">
                    <a:lumMod val="25000"/>
                  </a:schemeClr>
                </a:solidFill>
                <a:latin typeface="Abadi"/>
              </a:rPr>
              <a:t> was used.</a:t>
            </a:r>
          </a:p>
          <a:p>
            <a:pPr>
              <a:lnSpc>
                <a:spcPct val="100000"/>
              </a:lnSpc>
              <a:spcBef>
                <a:spcPts val="1400"/>
              </a:spcBef>
            </a:pPr>
            <a:r>
              <a:rPr lang="en-US" sz="2200" dirty="0">
                <a:solidFill>
                  <a:schemeClr val="accent3">
                    <a:lumMod val="25000"/>
                  </a:schemeClr>
                </a:solidFill>
                <a:latin typeface="Abadi"/>
              </a:rPr>
              <a:t>To visualize launch </a:t>
            </a:r>
            <a:r>
              <a:rPr lang="en-US" sz="2200" dirty="0">
                <a:solidFill>
                  <a:srgbClr val="FF0000"/>
                </a:solidFill>
                <a:latin typeface="Abadi"/>
              </a:rPr>
              <a:t>success yearly trend</a:t>
            </a:r>
            <a:r>
              <a:rPr lang="en-US" sz="2200" dirty="0">
                <a:solidFill>
                  <a:schemeClr val="accent3">
                    <a:lumMod val="25000"/>
                  </a:schemeClr>
                </a:solidFill>
                <a:latin typeface="Abadi"/>
              </a:rPr>
              <a:t> we used </a:t>
            </a:r>
            <a:r>
              <a:rPr lang="en-US" sz="2200" dirty="0">
                <a:solidFill>
                  <a:schemeClr val="accent3">
                    <a:lumMod val="25000"/>
                  </a:schemeClr>
                </a:solidFill>
                <a:highlight>
                  <a:srgbClr val="FFFF00"/>
                </a:highlight>
                <a:latin typeface="Abadi"/>
              </a:rPr>
              <a:t>line plot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For reference, checkout the </a:t>
            </a:r>
            <a:r>
              <a:rPr lang="en-US" sz="2200" dirty="0">
                <a:solidFill>
                  <a:schemeClr val="accent3">
                    <a:lumMod val="25000"/>
                  </a:schemeClr>
                </a:solidFill>
                <a:latin typeface="Abadi"/>
                <a:hlinkClick r:id="rId3"/>
              </a:rPr>
              <a:t>GitHub repo</a:t>
            </a:r>
            <a:r>
              <a:rPr lang="en-US"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44238"/>
            <a:ext cx="9745589" cy="540588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Displayed the names of </a:t>
            </a:r>
            <a:r>
              <a:rPr lang="en-US" sz="1800" dirty="0">
                <a:solidFill>
                  <a:srgbClr val="FF0000"/>
                </a:solidFill>
                <a:latin typeface="Abadi" panose="020B0604020104020204" pitchFamily="34" charset="0"/>
              </a:rPr>
              <a:t>unique launch sites</a:t>
            </a:r>
            <a:r>
              <a:rPr lang="en-US" sz="1800" dirty="0">
                <a:solidFill>
                  <a:schemeClr val="accent3">
                    <a:lumMod val="25000"/>
                  </a:schemeClr>
                </a:solidFill>
                <a:latin typeface="Abadi" panose="020B0604020104020204" pitchFamily="34" charset="0"/>
              </a:rPr>
              <a:t> in the space mission.</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a:t>
            </a:r>
            <a:r>
              <a:rPr lang="en-US" sz="1800" dirty="0">
                <a:solidFill>
                  <a:srgbClr val="FF0000"/>
                </a:solidFill>
                <a:latin typeface="Abadi" panose="020B0604020104020204" pitchFamily="34" charset="0"/>
              </a:rPr>
              <a:t>first five launch sites</a:t>
            </a:r>
            <a:r>
              <a:rPr lang="en-US" sz="1800" dirty="0">
                <a:solidFill>
                  <a:schemeClr val="accent3">
                    <a:lumMod val="25000"/>
                  </a:schemeClr>
                </a:solidFill>
                <a:latin typeface="Abadi" panose="020B0604020104020204" pitchFamily="34" charset="0"/>
              </a:rPr>
              <a:t> starting with ‘CCA’.</a:t>
            </a:r>
          </a:p>
          <a:p>
            <a:pPr>
              <a:lnSpc>
                <a:spcPct val="100000"/>
              </a:lnSpc>
              <a:spcBef>
                <a:spcPts val="1400"/>
              </a:spcBef>
            </a:pPr>
            <a:r>
              <a:rPr lang="en-US" sz="1800" dirty="0">
                <a:solidFill>
                  <a:schemeClr val="accent3">
                    <a:lumMod val="25000"/>
                  </a:schemeClr>
                </a:solidFill>
                <a:latin typeface="Abadi" panose="020B0604020104020204" pitchFamily="34" charset="0"/>
              </a:rPr>
              <a:t>Displayed </a:t>
            </a:r>
            <a:r>
              <a:rPr lang="en-US" sz="1800" dirty="0">
                <a:solidFill>
                  <a:srgbClr val="FF0000"/>
                </a:solidFill>
                <a:latin typeface="Abadi" panose="020B0604020104020204" pitchFamily="34" charset="0"/>
              </a:rPr>
              <a:t>total and average payload mas</a:t>
            </a:r>
            <a:r>
              <a:rPr lang="en-US" sz="1800" dirty="0">
                <a:solidFill>
                  <a:schemeClr val="accent3">
                    <a:lumMod val="25000"/>
                  </a:schemeClr>
                </a:solidFill>
                <a:latin typeface="Abadi" panose="020B0604020104020204" pitchFamily="34" charset="0"/>
              </a:rPr>
              <a:t>s carried by boosters launched by NASA (CRS).</a:t>
            </a:r>
          </a:p>
          <a:p>
            <a:pPr>
              <a:lnSpc>
                <a:spcPct val="100000"/>
              </a:lnSpc>
              <a:spcBef>
                <a:spcPts val="1400"/>
              </a:spcBef>
            </a:pPr>
            <a:r>
              <a:rPr lang="en-US" sz="1800" dirty="0">
                <a:solidFill>
                  <a:schemeClr val="accent3">
                    <a:lumMod val="25000"/>
                  </a:schemeClr>
                </a:solidFill>
                <a:latin typeface="Abadi" panose="020B0604020104020204" pitchFamily="34" charset="0"/>
              </a:rPr>
              <a:t>Listed the </a:t>
            </a:r>
            <a:r>
              <a:rPr lang="en-US" sz="1800" dirty="0">
                <a:solidFill>
                  <a:srgbClr val="FF0000"/>
                </a:solidFill>
                <a:latin typeface="Abadi" panose="020B0604020104020204" pitchFamily="34" charset="0"/>
              </a:rPr>
              <a:t>date when first successful landing</a:t>
            </a:r>
            <a:r>
              <a:rPr lang="en-US" sz="1800" dirty="0">
                <a:solidFill>
                  <a:schemeClr val="accent3">
                    <a:lumMod val="25000"/>
                  </a:schemeClr>
                </a:solidFill>
                <a:latin typeface="Abadi" panose="020B0604020104020204" pitchFamily="34" charset="0"/>
              </a:rPr>
              <a:t> was achieved.</a:t>
            </a:r>
          </a:p>
          <a:p>
            <a:pPr>
              <a:lnSpc>
                <a:spcPct val="100000"/>
              </a:lnSpc>
              <a:spcBef>
                <a:spcPts val="1400"/>
              </a:spcBef>
            </a:pPr>
            <a:r>
              <a:rPr lang="en-US" sz="1800" dirty="0">
                <a:solidFill>
                  <a:schemeClr val="accent3">
                    <a:lumMod val="25000"/>
                  </a:schemeClr>
                </a:solidFill>
                <a:latin typeface="Abadi" panose="020B0604020104020204" pitchFamily="34" charset="0"/>
              </a:rPr>
              <a:t>Listed the </a:t>
            </a:r>
            <a:r>
              <a:rPr lang="en-US" sz="1800" dirty="0">
                <a:solidFill>
                  <a:srgbClr val="FF0000"/>
                </a:solidFill>
                <a:latin typeface="Abadi" panose="020B0604020104020204" pitchFamily="34" charset="0"/>
              </a:rPr>
              <a:t>names of boosters</a:t>
            </a:r>
            <a:r>
              <a:rPr lang="en-US" sz="1800" dirty="0">
                <a:solidFill>
                  <a:schemeClr val="accent3">
                    <a:lumMod val="25000"/>
                  </a:schemeClr>
                </a:solidFill>
                <a:latin typeface="Abadi" panose="020B0604020104020204" pitchFamily="34" charset="0"/>
              </a:rPr>
              <a:t> which have </a:t>
            </a:r>
            <a:r>
              <a:rPr lang="en-US" sz="1800" dirty="0">
                <a:solidFill>
                  <a:srgbClr val="FF0000"/>
                </a:solidFill>
                <a:latin typeface="Abadi" panose="020B0604020104020204" pitchFamily="34" charset="0"/>
              </a:rPr>
              <a:t>success in drone ship</a:t>
            </a:r>
            <a:r>
              <a:rPr lang="en-US" sz="1800" dirty="0">
                <a:solidFill>
                  <a:schemeClr val="accent3">
                    <a:lumMod val="25000"/>
                  </a:schemeClr>
                </a:solidFill>
                <a:latin typeface="Abadi" panose="020B0604020104020204" pitchFamily="34" charset="0"/>
              </a:rPr>
              <a:t> and have </a:t>
            </a:r>
            <a:r>
              <a:rPr lang="en-US" sz="1800" dirty="0">
                <a:solidFill>
                  <a:srgbClr val="FF0000"/>
                </a:solidFill>
                <a:latin typeface="Abadi" panose="020B0604020104020204" pitchFamily="34" charset="0"/>
              </a:rPr>
              <a:t>payload mass between 4000 and 6000</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Listed </a:t>
            </a:r>
            <a:r>
              <a:rPr lang="en-US" sz="1800" dirty="0">
                <a:solidFill>
                  <a:srgbClr val="FF0000"/>
                </a:solidFill>
                <a:latin typeface="Abadi" panose="020B0604020104020204" pitchFamily="34" charset="0"/>
              </a:rPr>
              <a:t>total number of successful and failed mission outcomes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a:t>
            </a:r>
            <a:r>
              <a:rPr lang="en-US" sz="1800" dirty="0">
                <a:solidFill>
                  <a:srgbClr val="FF0000"/>
                </a:solidFill>
                <a:latin typeface="Abadi" panose="020B0604020104020204" pitchFamily="34" charset="0"/>
              </a:rPr>
              <a:t>names of booster versions which have carried maximum payload mass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Displayed </a:t>
            </a:r>
            <a:r>
              <a:rPr lang="en-US" sz="1800" dirty="0">
                <a:solidFill>
                  <a:srgbClr val="FF0000"/>
                </a:solidFill>
                <a:latin typeface="Abadi" panose="020B0604020104020204" pitchFamily="34" charset="0"/>
              </a:rPr>
              <a:t>monthly failed missions in the year 2015</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Displayed the </a:t>
            </a:r>
            <a:r>
              <a:rPr lang="en-US" sz="1800" dirty="0">
                <a:solidFill>
                  <a:srgbClr val="FF0000"/>
                </a:solidFill>
                <a:latin typeface="Abadi" panose="020B0604020104020204" pitchFamily="34" charset="0"/>
              </a:rPr>
              <a:t>count of failure (drone ship) and success (ground pad) </a:t>
            </a:r>
            <a:r>
              <a:rPr lang="en-US" sz="1800" dirty="0">
                <a:solidFill>
                  <a:schemeClr val="accent3">
                    <a:lumMod val="25000"/>
                  </a:schemeClr>
                </a:solidFill>
                <a:latin typeface="Abadi" panose="020B0604020104020204" pitchFamily="34" charset="0"/>
              </a:rPr>
              <a:t>between dates </a:t>
            </a:r>
            <a:r>
              <a:rPr lang="en-US" sz="1800" dirty="0">
                <a:solidFill>
                  <a:srgbClr val="FF0000"/>
                </a:solidFill>
                <a:latin typeface="Abadi" panose="020B0604020104020204" pitchFamily="34" charset="0"/>
              </a:rPr>
              <a:t>2010-06-04 and 2017-03-20</a:t>
            </a:r>
            <a:r>
              <a:rPr lang="en-US" sz="1800" dirty="0">
                <a:solidFill>
                  <a:schemeClr val="accent3">
                    <a:lumMod val="25000"/>
                  </a:schemeClr>
                </a:solidFill>
                <a:latin typeface="Abadi" panose="020B0604020104020204" pitchFamily="34" charset="0"/>
              </a:rPr>
              <a:t> in descending order. </a:t>
            </a:r>
          </a:p>
          <a:p>
            <a:pPr>
              <a:lnSpc>
                <a:spcPct val="100000"/>
              </a:lnSpc>
              <a:spcBef>
                <a:spcPts val="1400"/>
              </a:spcBef>
            </a:pPr>
            <a:r>
              <a:rPr lang="en-US" sz="1800" dirty="0">
                <a:solidFill>
                  <a:schemeClr val="accent3">
                    <a:lumMod val="25000"/>
                  </a:schemeClr>
                </a:solidFill>
                <a:latin typeface="Abadi" panose="020B0604020104020204" pitchFamily="34" charset="0"/>
              </a:rPr>
              <a:t>Reference - </a:t>
            </a:r>
            <a:r>
              <a:rPr lang="en-US" sz="1800" dirty="0">
                <a:solidFill>
                  <a:schemeClr val="accent3">
                    <a:lumMod val="25000"/>
                  </a:schemeClr>
                </a:solidFill>
                <a:latin typeface="Abadi" panose="020B0604020104020204" pitchFamily="34" charset="0"/>
                <a:hlinkClick r:id="rId3"/>
              </a:rPr>
              <a:t>GitHub Repo</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created a </a:t>
            </a:r>
            <a:r>
              <a:rPr lang="en-US" sz="2200" dirty="0">
                <a:solidFill>
                  <a:schemeClr val="accent3">
                    <a:lumMod val="25000"/>
                  </a:schemeClr>
                </a:solidFill>
                <a:highlight>
                  <a:srgbClr val="FFFF00"/>
                </a:highlight>
                <a:latin typeface="Abadi" panose="020B0604020104020204" pitchFamily="34" charset="0"/>
              </a:rPr>
              <a:t>Folium Map</a:t>
            </a:r>
            <a:r>
              <a:rPr lang="en-US" sz="2200" dirty="0">
                <a:solidFill>
                  <a:schemeClr val="accent3">
                    <a:lumMod val="25000"/>
                  </a:schemeClr>
                </a:solidFill>
                <a:latin typeface="Abadi" panose="020B0604020104020204" pitchFamily="34" charset="0"/>
              </a:rPr>
              <a:t> object followed by markers to display the launch sites where the space missions took place in the past on the map.</a:t>
            </a:r>
          </a:p>
          <a:p>
            <a:pPr>
              <a:lnSpc>
                <a:spcPct val="100000"/>
              </a:lnSpc>
              <a:spcBef>
                <a:spcPts val="1400"/>
              </a:spcBef>
            </a:pPr>
            <a:r>
              <a:rPr lang="en-US" sz="2200" dirty="0">
                <a:solidFill>
                  <a:schemeClr val="accent3">
                    <a:lumMod val="25000"/>
                  </a:schemeClr>
                </a:solidFill>
                <a:latin typeface="Abadi" panose="020B0604020104020204" pitchFamily="34" charset="0"/>
              </a:rPr>
              <a:t>Then, to display the successful and failed missions, we created a </a:t>
            </a:r>
            <a:r>
              <a:rPr lang="en-US" sz="2200" dirty="0">
                <a:solidFill>
                  <a:schemeClr val="accent3">
                    <a:lumMod val="25000"/>
                  </a:schemeClr>
                </a:solidFill>
                <a:highlight>
                  <a:srgbClr val="FFFF00"/>
                </a:highlight>
                <a:latin typeface="Abadi" panose="020B0604020104020204" pitchFamily="34" charset="0"/>
              </a:rPr>
              <a:t>marker cluster</a:t>
            </a:r>
            <a:r>
              <a:rPr lang="en-US" sz="2200" dirty="0">
                <a:solidFill>
                  <a:schemeClr val="accent3">
                    <a:lumMod val="25000"/>
                  </a:schemeClr>
                </a:solidFill>
                <a:latin typeface="Abadi" panose="020B0604020104020204" pitchFamily="34" charset="0"/>
              </a:rPr>
              <a:t> object and based on their corresponding color (</a:t>
            </a:r>
            <a:r>
              <a:rPr lang="en-US" sz="2200" dirty="0">
                <a:solidFill>
                  <a:schemeClr val="accent3">
                    <a:lumMod val="25000"/>
                  </a:schemeClr>
                </a:solidFill>
                <a:highlight>
                  <a:srgbClr val="FFFF00"/>
                </a:highlight>
                <a:latin typeface="Abadi" panose="020B0604020104020204" pitchFamily="34" charset="0"/>
              </a:rPr>
              <a:t>success</a:t>
            </a:r>
            <a:r>
              <a:rPr lang="en-US" sz="2200" dirty="0">
                <a:solidFill>
                  <a:schemeClr val="accent3">
                    <a:lumMod val="25000"/>
                  </a:schemeClr>
                </a:solidFill>
                <a:latin typeface="Abadi" panose="020B0604020104020204" pitchFamily="34" charset="0"/>
              </a:rPr>
              <a:t> = </a:t>
            </a:r>
            <a:r>
              <a:rPr lang="en-US" sz="2200" dirty="0">
                <a:solidFill>
                  <a:schemeClr val="accent6"/>
                </a:solidFill>
                <a:latin typeface="Abadi" panose="020B0604020104020204" pitchFamily="34" charset="0"/>
              </a:rPr>
              <a:t>green</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highlight>
                  <a:srgbClr val="FFFF00"/>
                </a:highlight>
                <a:latin typeface="Abadi" panose="020B0604020104020204" pitchFamily="34" charset="0"/>
              </a:rPr>
              <a:t>failure</a:t>
            </a:r>
            <a:r>
              <a:rPr lang="en-US" sz="2200" dirty="0">
                <a:solidFill>
                  <a:schemeClr val="accent3">
                    <a:lumMod val="25000"/>
                  </a:schemeClr>
                </a:solidFill>
                <a:latin typeface="Abadi" panose="020B0604020104020204" pitchFamily="34" charset="0"/>
              </a:rPr>
              <a:t> = </a:t>
            </a:r>
            <a:r>
              <a:rPr lang="en-US" sz="2200" dirty="0">
                <a:solidFill>
                  <a:srgbClr val="FF0000"/>
                </a:solidFill>
                <a:latin typeface="Abadi" panose="020B0604020104020204" pitchFamily="34" charset="0"/>
              </a:rPr>
              <a:t>red</a:t>
            </a:r>
            <a:r>
              <a:rPr lang="en-US" sz="2200" dirty="0">
                <a:solidFill>
                  <a:schemeClr val="accent3">
                    <a:lumMod val="25000"/>
                  </a:schemeClr>
                </a:solidFill>
                <a:latin typeface="Abadi" panose="020B0604020104020204" pitchFamily="34" charset="0"/>
              </a:rPr>
              <a:t>) we marked their locations on the map using marker object.</a:t>
            </a:r>
          </a:p>
          <a:p>
            <a:pPr>
              <a:lnSpc>
                <a:spcPct val="100000"/>
              </a:lnSpc>
              <a:spcBef>
                <a:spcPts val="1400"/>
              </a:spcBef>
            </a:pPr>
            <a:r>
              <a:rPr lang="en-US" sz="2200" dirty="0">
                <a:solidFill>
                  <a:schemeClr val="accent3">
                    <a:lumMod val="25000"/>
                  </a:schemeClr>
                </a:solidFill>
                <a:latin typeface="Abadi" panose="020B0604020104020204" pitchFamily="34" charset="0"/>
              </a:rPr>
              <a:t>Then we calculated the </a:t>
            </a:r>
            <a:r>
              <a:rPr lang="en-US" sz="2200" dirty="0">
                <a:solidFill>
                  <a:schemeClr val="accent3">
                    <a:lumMod val="25000"/>
                  </a:schemeClr>
                </a:solidFill>
                <a:highlight>
                  <a:srgbClr val="FFFF00"/>
                </a:highlight>
                <a:latin typeface="Abadi" panose="020B0604020104020204" pitchFamily="34" charset="0"/>
              </a:rPr>
              <a:t>distance of launch site</a:t>
            </a:r>
            <a:r>
              <a:rPr lang="en-US" sz="2200" dirty="0">
                <a:solidFill>
                  <a:schemeClr val="accent3">
                    <a:lumMod val="25000"/>
                  </a:schemeClr>
                </a:solidFill>
                <a:latin typeface="Abadi" panose="020B0604020104020204" pitchFamily="34" charset="0"/>
              </a:rPr>
              <a:t> from nearest </a:t>
            </a:r>
            <a:r>
              <a:rPr lang="en-US" sz="2200" dirty="0">
                <a:solidFill>
                  <a:schemeClr val="accent3">
                    <a:lumMod val="25000"/>
                  </a:schemeClr>
                </a:solidFill>
                <a:highlight>
                  <a:srgbClr val="FFFF00"/>
                </a:highlight>
                <a:latin typeface="Abadi" panose="020B0604020104020204" pitchFamily="34" charset="0"/>
              </a:rPr>
              <a:t>railway, coastline, city and highway</a:t>
            </a:r>
            <a:r>
              <a:rPr lang="en-US" sz="2200" dirty="0">
                <a:solidFill>
                  <a:schemeClr val="accent3">
                    <a:lumMod val="25000"/>
                  </a:schemeClr>
                </a:solidFill>
                <a:latin typeface="Abadi" panose="020B0604020104020204" pitchFamily="34" charset="0"/>
              </a:rPr>
              <a:t> to know the proximities of the site.</a:t>
            </a:r>
          </a:p>
          <a:p>
            <a:pPr>
              <a:lnSpc>
                <a:spcPct val="100000"/>
              </a:lnSpc>
              <a:spcBef>
                <a:spcPts val="1400"/>
              </a:spcBef>
            </a:pPr>
            <a:r>
              <a:rPr lang="en-US" sz="2200" dirty="0">
                <a:solidFill>
                  <a:schemeClr val="accent3">
                    <a:lumMod val="25000"/>
                  </a:schemeClr>
                </a:solidFill>
                <a:latin typeface="Abadi" panose="020B0604020104020204" pitchFamily="34" charset="0"/>
              </a:rPr>
              <a:t>Reference - </a:t>
            </a:r>
            <a:r>
              <a:rPr lang="en-US" sz="2200" dirty="0">
                <a:solidFill>
                  <a:schemeClr val="accent3">
                    <a:lumMod val="25000"/>
                  </a:schemeClr>
                </a:solidFill>
                <a:latin typeface="Abadi" panose="020B0604020104020204" pitchFamily="34" charset="0"/>
                <a:hlinkClick r:id="rId3"/>
              </a:rPr>
              <a:t>Repo</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8222"/>
            <a:ext cx="9745589" cy="5032376"/>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build a dashboard we used the following components and graphs:</a:t>
            </a:r>
          </a:p>
          <a:p>
            <a:pPr lvl="1">
              <a:lnSpc>
                <a:spcPct val="100000"/>
              </a:lnSpc>
              <a:spcBef>
                <a:spcPts val="1400"/>
              </a:spcBef>
            </a:pPr>
            <a:r>
              <a:rPr lang="en-US" sz="1400" dirty="0">
                <a:solidFill>
                  <a:srgbClr val="FF0000"/>
                </a:solidFill>
                <a:latin typeface="Abadi" panose="020B0604020104020204" pitchFamily="34" charset="0"/>
              </a:rPr>
              <a:t>Dropdown</a:t>
            </a:r>
          </a:p>
          <a:p>
            <a:pPr lvl="1">
              <a:lnSpc>
                <a:spcPct val="100000"/>
              </a:lnSpc>
              <a:spcBef>
                <a:spcPts val="1400"/>
              </a:spcBef>
            </a:pPr>
            <a:r>
              <a:rPr lang="en-US" sz="1400" dirty="0">
                <a:solidFill>
                  <a:srgbClr val="FF0000"/>
                </a:solidFill>
                <a:latin typeface="Abadi" panose="020B0604020104020204" pitchFamily="34" charset="0"/>
              </a:rPr>
              <a:t>Pie chart</a:t>
            </a:r>
          </a:p>
          <a:p>
            <a:pPr lvl="1">
              <a:lnSpc>
                <a:spcPct val="100000"/>
              </a:lnSpc>
              <a:spcBef>
                <a:spcPts val="1400"/>
              </a:spcBef>
            </a:pPr>
            <a:r>
              <a:rPr lang="en-US" sz="1400" dirty="0">
                <a:solidFill>
                  <a:srgbClr val="FF0000"/>
                </a:solidFill>
                <a:latin typeface="Abadi" panose="020B0604020104020204" pitchFamily="34" charset="0"/>
              </a:rPr>
              <a:t>Range Slider</a:t>
            </a:r>
          </a:p>
          <a:p>
            <a:pPr lvl="1">
              <a:lnSpc>
                <a:spcPct val="100000"/>
              </a:lnSpc>
              <a:spcBef>
                <a:spcPts val="1400"/>
              </a:spcBef>
            </a:pPr>
            <a:r>
              <a:rPr lang="en-US" sz="1400" dirty="0">
                <a:solidFill>
                  <a:srgbClr val="FF0000"/>
                </a:solidFill>
                <a:latin typeface="Abadi" panose="020B0604020104020204" pitchFamily="34" charset="0"/>
              </a:rPr>
              <a:t>Scatter plot</a:t>
            </a:r>
          </a:p>
          <a:p>
            <a:pPr>
              <a:lnSpc>
                <a:spcPct val="100000"/>
              </a:lnSpc>
              <a:spcBef>
                <a:spcPts val="1400"/>
              </a:spcBef>
            </a:pPr>
            <a:r>
              <a:rPr lang="en-US" sz="1800" dirty="0">
                <a:solidFill>
                  <a:schemeClr val="accent3">
                    <a:lumMod val="25000"/>
                  </a:schemeClr>
                </a:solidFill>
                <a:latin typeface="Abadi" panose="020B0604020104020204" pitchFamily="34" charset="0"/>
              </a:rPr>
              <a:t>The dropdown has a list of launch sites from which we can choose and render the pie charts and scatter plots based on that.</a:t>
            </a:r>
          </a:p>
          <a:p>
            <a:pPr>
              <a:lnSpc>
                <a:spcPct val="100000"/>
              </a:lnSpc>
              <a:spcBef>
                <a:spcPts val="1400"/>
              </a:spcBef>
            </a:pPr>
            <a:r>
              <a:rPr lang="en-US" sz="1800" dirty="0">
                <a:solidFill>
                  <a:schemeClr val="accent3">
                    <a:lumMod val="25000"/>
                  </a:schemeClr>
                </a:solidFill>
                <a:latin typeface="Abadi" panose="020B0604020104020204" pitchFamily="34" charset="0"/>
              </a:rPr>
              <a:t>The Range slider controls the payload mass range from 0 (min) to 10000 (max).</a:t>
            </a:r>
          </a:p>
          <a:p>
            <a:pPr>
              <a:lnSpc>
                <a:spcPct val="100000"/>
              </a:lnSpc>
              <a:spcBef>
                <a:spcPts val="1400"/>
              </a:spcBef>
            </a:pPr>
            <a:r>
              <a:rPr lang="en-US" sz="1800" dirty="0">
                <a:solidFill>
                  <a:schemeClr val="accent3">
                    <a:lumMod val="25000"/>
                  </a:schemeClr>
                </a:solidFill>
                <a:latin typeface="Abadi" panose="020B0604020104020204" pitchFamily="34" charset="0"/>
              </a:rPr>
              <a:t>The pie chart displayed the success rates of various sites based on option selected from dropdown.</a:t>
            </a:r>
          </a:p>
          <a:p>
            <a:pPr>
              <a:lnSpc>
                <a:spcPct val="100000"/>
              </a:lnSpc>
              <a:spcBef>
                <a:spcPts val="1400"/>
              </a:spcBef>
            </a:pPr>
            <a:r>
              <a:rPr lang="en-US" sz="1800" dirty="0">
                <a:solidFill>
                  <a:schemeClr val="accent3">
                    <a:lumMod val="25000"/>
                  </a:schemeClr>
                </a:solidFill>
                <a:latin typeface="Abadi" panose="020B0604020104020204" pitchFamily="34" charset="0"/>
              </a:rPr>
              <a:t>The scatter plot displayed relation between outcome (class) and payload mass based on the launch site and payload range selected.</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GitHub Repo</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52029" cy="4801206"/>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considered a set of algorithms for classification which includes: </a:t>
            </a:r>
            <a:r>
              <a:rPr lang="en-US" sz="2200" dirty="0">
                <a:solidFill>
                  <a:schemeClr val="accent3">
                    <a:lumMod val="25000"/>
                  </a:schemeClr>
                </a:solidFill>
                <a:highlight>
                  <a:srgbClr val="FFFF00"/>
                </a:highlight>
                <a:latin typeface="Abadi" panose="020B0604020104020204" pitchFamily="34" charset="0"/>
              </a:rPr>
              <a:t>Logistic Regression, SVM, Decision Tree and KNN classifier</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This was followed by </a:t>
            </a:r>
            <a:r>
              <a:rPr lang="en-US" sz="2200" dirty="0">
                <a:solidFill>
                  <a:schemeClr val="accent3">
                    <a:lumMod val="25000"/>
                  </a:schemeClr>
                </a:solidFill>
                <a:highlight>
                  <a:srgbClr val="FFFF00"/>
                </a:highlight>
                <a:latin typeface="Abadi" panose="020B0604020104020204" pitchFamily="34" charset="0"/>
              </a:rPr>
              <a:t>splitting the dataset</a:t>
            </a:r>
            <a:r>
              <a:rPr lang="en-US" sz="2200" dirty="0">
                <a:solidFill>
                  <a:schemeClr val="accent3">
                    <a:lumMod val="25000"/>
                  </a:schemeClr>
                </a:solidFill>
                <a:latin typeface="Abadi" panose="020B0604020104020204" pitchFamily="34" charset="0"/>
              </a:rPr>
              <a: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Then we passed the transformed train data after selecting features, </a:t>
            </a:r>
            <a:r>
              <a:rPr lang="en-US" sz="2200" dirty="0">
                <a:solidFill>
                  <a:schemeClr val="accent3">
                    <a:lumMod val="25000"/>
                  </a:schemeClr>
                </a:solidFill>
                <a:highlight>
                  <a:srgbClr val="FFFF00"/>
                </a:highlight>
                <a:latin typeface="Abadi" panose="020B0604020104020204" pitchFamily="34" charset="0"/>
              </a:rPr>
              <a:t>one hot encoding categorical and standardizing</a:t>
            </a:r>
            <a:r>
              <a:rPr lang="en-US" sz="2200" dirty="0">
                <a:solidFill>
                  <a:schemeClr val="accent3">
                    <a:lumMod val="25000"/>
                  </a:schemeClr>
                </a:solidFill>
                <a:latin typeface="Abadi" panose="020B0604020104020204" pitchFamily="34" charset="0"/>
              </a:rPr>
              <a:t> it to the model and evaluated their metrics one by one.</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a:solidFill>
                  <a:schemeClr val="accent3">
                    <a:lumMod val="25000"/>
                  </a:schemeClr>
                </a:solidFill>
                <a:highlight>
                  <a:srgbClr val="FFFF00"/>
                </a:highlight>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performed hyperparameter tuning of the models in order to pick best among them. </a:t>
            </a:r>
          </a:p>
          <a:p>
            <a:pPr>
              <a:lnSpc>
                <a:spcPct val="100000"/>
              </a:lnSpc>
              <a:spcBef>
                <a:spcPts val="1400"/>
              </a:spcBef>
            </a:pPr>
            <a:r>
              <a:rPr lang="en-US" sz="2200" dirty="0">
                <a:solidFill>
                  <a:schemeClr val="accent3">
                    <a:lumMod val="25000"/>
                  </a:schemeClr>
                </a:solidFill>
                <a:latin typeface="Abadi" panose="020B0604020104020204" pitchFamily="34" charset="0"/>
              </a:rPr>
              <a:t>The model which had the best metrics was considered as the best classifier model.</a:t>
            </a:r>
          </a:p>
          <a:p>
            <a:pPr>
              <a:lnSpc>
                <a:spcPct val="100000"/>
              </a:lnSpc>
              <a:spcBef>
                <a:spcPts val="1400"/>
              </a:spcBef>
            </a:pPr>
            <a:r>
              <a:rPr lang="en-US" sz="2200" dirty="0">
                <a:solidFill>
                  <a:schemeClr val="accent3">
                    <a:lumMod val="25000"/>
                  </a:schemeClr>
                </a:solidFill>
                <a:latin typeface="Abadi" panose="020B0604020104020204" pitchFamily="34" charset="0"/>
              </a:rPr>
              <a:t>Reference – </a:t>
            </a:r>
            <a:r>
              <a:rPr lang="en-US" sz="2200" dirty="0">
                <a:solidFill>
                  <a:schemeClr val="accent3">
                    <a:lumMod val="25000"/>
                  </a:schemeClr>
                </a:solidFill>
                <a:latin typeface="Abadi" panose="020B0604020104020204" pitchFamily="34" charset="0"/>
                <a:hlinkClick r:id="rId3"/>
              </a:rPr>
              <a:t>GitHub Repo</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C5908EC5-E8DD-FCE5-A487-DDD18EE581AF}"/>
              </a:ext>
            </a:extLst>
          </p:cNvPr>
          <p:cNvPicPr>
            <a:picLocks noChangeAspect="1"/>
          </p:cNvPicPr>
          <p:nvPr/>
        </p:nvPicPr>
        <p:blipFill>
          <a:blip r:embed="rId4"/>
          <a:stretch>
            <a:fillRect/>
          </a:stretch>
        </p:blipFill>
        <p:spPr>
          <a:xfrm>
            <a:off x="7272751" y="1492552"/>
            <a:ext cx="3237712" cy="513427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4691"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After doing EDA, it was evident that:</a:t>
            </a:r>
          </a:p>
          <a:p>
            <a:pPr lvl="1">
              <a:lnSpc>
                <a:spcPct val="100000"/>
              </a:lnSpc>
              <a:spcBef>
                <a:spcPts val="1400"/>
              </a:spcBef>
            </a:pPr>
            <a:r>
              <a:rPr lang="en-US" sz="1600" dirty="0">
                <a:solidFill>
                  <a:schemeClr val="accent3">
                    <a:lumMod val="25000"/>
                  </a:schemeClr>
                </a:solidFill>
                <a:latin typeface="Abadi" panose="020B0604020104020204" pitchFamily="34" charset="0"/>
              </a:rPr>
              <a:t>With time progression, success rates increased at a steady rate since 2013.</a:t>
            </a:r>
          </a:p>
          <a:p>
            <a:pPr lvl="1">
              <a:lnSpc>
                <a:spcPct val="100000"/>
              </a:lnSpc>
              <a:spcBef>
                <a:spcPts val="1400"/>
              </a:spcBef>
            </a:pPr>
            <a:r>
              <a:rPr lang="en-US" sz="1600" dirty="0">
                <a:solidFill>
                  <a:schemeClr val="accent3">
                    <a:lumMod val="25000"/>
                  </a:schemeClr>
                </a:solidFill>
                <a:latin typeface="Abadi" panose="020B0604020104020204" pitchFamily="34" charset="0"/>
              </a:rPr>
              <a:t>Only particular orbits like </a:t>
            </a:r>
            <a:r>
              <a:rPr lang="en-US" sz="1600" dirty="0">
                <a:solidFill>
                  <a:schemeClr val="accent3">
                    <a:lumMod val="25000"/>
                  </a:schemeClr>
                </a:solidFill>
                <a:highlight>
                  <a:srgbClr val="FFFF00"/>
                </a:highlight>
                <a:latin typeface="Abadi" panose="020B0604020104020204" pitchFamily="34" charset="0"/>
              </a:rPr>
              <a:t>GEO, PO and ISS</a:t>
            </a:r>
            <a:r>
              <a:rPr lang="en-US" sz="1600" dirty="0">
                <a:solidFill>
                  <a:schemeClr val="accent3">
                    <a:lumMod val="25000"/>
                  </a:schemeClr>
                </a:solidFill>
                <a:latin typeface="Abadi" panose="020B0604020104020204" pitchFamily="34" charset="0"/>
              </a:rPr>
              <a:t> showed an increase in first stage phase success when payload was increased.</a:t>
            </a:r>
          </a:p>
          <a:p>
            <a:pPr lvl="1">
              <a:lnSpc>
                <a:spcPct val="100000"/>
              </a:lnSpc>
              <a:spcBef>
                <a:spcPts val="1400"/>
              </a:spcBef>
            </a:pPr>
            <a:r>
              <a:rPr lang="en-US" sz="1600" dirty="0">
                <a:solidFill>
                  <a:schemeClr val="accent3">
                    <a:lumMod val="25000"/>
                  </a:schemeClr>
                </a:solidFill>
                <a:latin typeface="Abadi" panose="020B0604020104020204" pitchFamily="34" charset="0"/>
              </a:rPr>
              <a:t>Landing site like </a:t>
            </a:r>
            <a:r>
              <a:rPr lang="en-US" sz="1600" dirty="0">
                <a:solidFill>
                  <a:schemeClr val="accent3">
                    <a:lumMod val="25000"/>
                  </a:schemeClr>
                </a:solidFill>
                <a:highlight>
                  <a:srgbClr val="FFFF00"/>
                </a:highlight>
                <a:latin typeface="Abadi" panose="020B0604020104020204" pitchFamily="34" charset="0"/>
              </a:rPr>
              <a:t>KSC LC-39A</a:t>
            </a:r>
            <a:r>
              <a:rPr lang="en-US" sz="1600" dirty="0">
                <a:solidFill>
                  <a:schemeClr val="accent3">
                    <a:lumMod val="25000"/>
                  </a:schemeClr>
                </a:solidFill>
                <a:latin typeface="Abadi" panose="020B0604020104020204" pitchFamily="34" charset="0"/>
              </a:rPr>
              <a:t> had highest success rate among all landing sites which could be one of the most preferred locations for first stage launch missions.</a:t>
            </a:r>
          </a:p>
          <a:p>
            <a:pPr>
              <a:lnSpc>
                <a:spcPct val="100000"/>
              </a:lnSpc>
              <a:spcBef>
                <a:spcPts val="1400"/>
              </a:spcBef>
            </a:pPr>
            <a:r>
              <a:rPr lang="en-US" sz="2000" dirty="0">
                <a:solidFill>
                  <a:schemeClr val="accent3">
                    <a:lumMod val="25000"/>
                  </a:schemeClr>
                </a:solidFill>
                <a:latin typeface="Abadi" panose="020B0604020104020204" pitchFamily="34" charset="0"/>
              </a:rPr>
              <a:t>The predictions calculated by the model shows that:</a:t>
            </a:r>
          </a:p>
          <a:p>
            <a:pPr lvl="1">
              <a:lnSpc>
                <a:spcPct val="100000"/>
              </a:lnSpc>
              <a:spcBef>
                <a:spcPts val="1400"/>
              </a:spcBef>
            </a:pPr>
            <a:r>
              <a:rPr lang="en-US" sz="1600" dirty="0">
                <a:solidFill>
                  <a:schemeClr val="accent3">
                    <a:lumMod val="25000"/>
                  </a:schemeClr>
                </a:solidFill>
                <a:latin typeface="Abadi" panose="020B0604020104020204" pitchFamily="34" charset="0"/>
              </a:rPr>
              <a:t>Model is able to obtain </a:t>
            </a:r>
            <a:r>
              <a:rPr lang="en-US" sz="1600" dirty="0">
                <a:solidFill>
                  <a:srgbClr val="FF0000"/>
                </a:solidFill>
                <a:latin typeface="Abadi" panose="020B0604020104020204" pitchFamily="34" charset="0"/>
              </a:rPr>
              <a:t>high precision </a:t>
            </a:r>
            <a:r>
              <a:rPr lang="en-US" sz="1600" dirty="0">
                <a:solidFill>
                  <a:schemeClr val="accent3">
                    <a:lumMod val="25000"/>
                  </a:schemeClr>
                </a:solidFill>
                <a:latin typeface="Abadi" panose="020B0604020104020204" pitchFamily="34" charset="0"/>
              </a:rPr>
              <a:t>(high amount of true positives) and god recall (quite a few false positives), that shows that the model is able to grasp the patterns in the data.</a:t>
            </a:r>
          </a:p>
          <a:p>
            <a:pPr lvl="1">
              <a:lnSpc>
                <a:spcPct val="100000"/>
              </a:lnSpc>
              <a:spcBef>
                <a:spcPts val="1400"/>
              </a:spcBef>
            </a:pPr>
            <a:r>
              <a:rPr lang="en-US" sz="1600" dirty="0">
                <a:solidFill>
                  <a:schemeClr val="accent3">
                    <a:lumMod val="25000"/>
                  </a:schemeClr>
                </a:solidFill>
                <a:latin typeface="Abadi" panose="020B0604020104020204" pitchFamily="34" charset="0"/>
              </a:rPr>
              <a:t>Since there were multiple candidates for best model. Keeping simplicity in mind, it was best to go with </a:t>
            </a:r>
            <a:r>
              <a:rPr lang="en-US" sz="1600" dirty="0">
                <a:solidFill>
                  <a:srgbClr val="FF0000"/>
                </a:solidFill>
                <a:latin typeface="Abadi" panose="020B0604020104020204" pitchFamily="34" charset="0"/>
              </a:rPr>
              <a:t>Logistic Regression</a:t>
            </a:r>
            <a:r>
              <a:rPr lang="en-US" sz="1600" dirty="0">
                <a:solidFill>
                  <a:schemeClr val="accent3">
                    <a:lumMod val="25000"/>
                  </a:schemeClr>
                </a:solidFill>
                <a:latin typeface="Abadi" panose="020B0604020104020204" pitchFamily="34" charset="0"/>
              </a:rPr>
              <a:t> as the data was already transformed with no missing and no outlier values. </a:t>
            </a:r>
            <a:r>
              <a:rPr lang="en-US" sz="1600" dirty="0">
                <a:solidFill>
                  <a:srgbClr val="FF0000"/>
                </a:solidFill>
                <a:latin typeface="Abadi" panose="020B0604020104020204" pitchFamily="34" charset="0"/>
              </a:rPr>
              <a:t>Decision Tree</a:t>
            </a:r>
            <a:r>
              <a:rPr lang="en-US" sz="1600" dirty="0">
                <a:solidFill>
                  <a:schemeClr val="accent3">
                    <a:lumMod val="25000"/>
                  </a:schemeClr>
                </a:solidFill>
                <a:latin typeface="Abadi" panose="020B0604020104020204" pitchFamily="34" charset="0"/>
              </a:rPr>
              <a:t> might be good, however it was overfitting on the train data making it a less preferred choice. One may requiring using </a:t>
            </a:r>
            <a:r>
              <a:rPr lang="en-US" sz="1600" dirty="0">
                <a:solidFill>
                  <a:schemeClr val="accent3">
                    <a:lumMod val="25000"/>
                  </a:schemeClr>
                </a:solidFill>
                <a:highlight>
                  <a:srgbClr val="FFFF00"/>
                </a:highlight>
                <a:latin typeface="Abadi" panose="020B0604020104020204" pitchFamily="34" charset="0"/>
              </a:rPr>
              <a:t>pruning techniques</a:t>
            </a:r>
            <a:r>
              <a:rPr lang="en-US" sz="1600" dirty="0">
                <a:solidFill>
                  <a:schemeClr val="accent3">
                    <a:lumMod val="25000"/>
                  </a:schemeClr>
                </a:solidFill>
                <a:latin typeface="Abadi" panose="020B0604020104020204" pitchFamily="34" charset="0"/>
              </a:rPr>
              <a:t> to make it a strong candidate for the final model.</a:t>
            </a:r>
            <a:endParaRPr lang="en-US" sz="16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89995"/>
            <a:ext cx="4837184" cy="4315595"/>
          </a:xfrm>
          <a:prstGeom prst="rect">
            <a:avLst/>
          </a:prstGeom>
        </p:spPr>
        <p:txBody>
          <a:bodyPr>
            <a:normAutofit fontScale="92500"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scatter plot on the right demonstrates the relation between </a:t>
            </a:r>
            <a:r>
              <a:rPr lang="en-US" sz="2000" dirty="0" err="1">
                <a:solidFill>
                  <a:schemeClr val="accent3">
                    <a:lumMod val="25000"/>
                  </a:schemeClr>
                </a:solidFill>
                <a:highlight>
                  <a:srgbClr val="FFFF00"/>
                </a:highlight>
                <a:latin typeface="Abadi" panose="020B0604020104020204" pitchFamily="34" charset="0"/>
              </a:rPr>
              <a:t>LaunchSite</a:t>
            </a:r>
            <a:r>
              <a:rPr lang="en-US" sz="2000" dirty="0">
                <a:solidFill>
                  <a:schemeClr val="accent3">
                    <a:lumMod val="25000"/>
                  </a:schemeClr>
                </a:solidFill>
                <a:highlight>
                  <a:srgbClr val="FFFF00"/>
                </a:highlight>
                <a:latin typeface="Abadi" panose="020B0604020104020204" pitchFamily="34" charset="0"/>
              </a:rPr>
              <a:t> and </a:t>
            </a:r>
            <a:r>
              <a:rPr lang="en-US" sz="2000" dirty="0" err="1">
                <a:solidFill>
                  <a:schemeClr val="accent3">
                    <a:lumMod val="25000"/>
                  </a:schemeClr>
                </a:solidFill>
                <a:highlight>
                  <a:srgbClr val="FFFF00"/>
                </a:highlight>
                <a:latin typeface="Abadi" panose="020B0604020104020204" pitchFamily="34" charset="0"/>
              </a:rPr>
              <a:t>FlightNumber</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Here the scatterplot is colored on the basis of mission outcome (0 for </a:t>
            </a:r>
            <a:r>
              <a:rPr lang="en-US" sz="2000" dirty="0">
                <a:solidFill>
                  <a:srgbClr val="1C7DDB"/>
                </a:solidFill>
                <a:latin typeface="Abadi" panose="020B0604020104020204" pitchFamily="34" charset="0"/>
              </a:rPr>
              <a:t>failure</a:t>
            </a:r>
            <a:r>
              <a:rPr lang="en-US" sz="2000" dirty="0">
                <a:solidFill>
                  <a:schemeClr val="accent3">
                    <a:lumMod val="25000"/>
                  </a:schemeClr>
                </a:solidFill>
                <a:latin typeface="Abadi" panose="020B0604020104020204" pitchFamily="34" charset="0"/>
              </a:rPr>
              <a:t> and 1 for </a:t>
            </a:r>
            <a:r>
              <a:rPr lang="en-US" sz="2000" dirty="0">
                <a:solidFill>
                  <a:schemeClr val="accent2"/>
                </a:solidFill>
                <a:latin typeface="Abadi" panose="020B0604020104020204" pitchFamily="34" charset="0"/>
              </a:rPr>
              <a:t>success</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As we can see the patterns in the plot shows that the </a:t>
            </a:r>
            <a:r>
              <a:rPr lang="en-US" sz="2000" dirty="0">
                <a:solidFill>
                  <a:srgbClr val="FF0000"/>
                </a:solidFill>
                <a:latin typeface="Abadi" panose="020B0604020104020204" pitchFamily="34" charset="0"/>
              </a:rPr>
              <a:t>chances of successful landing gets increased as the flight number increases</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This is because due to failed missions in the past, they are trying to </a:t>
            </a:r>
            <a:r>
              <a:rPr lang="en-US" sz="2000" dirty="0">
                <a:solidFill>
                  <a:srgbClr val="FF0000"/>
                </a:solidFill>
                <a:latin typeface="Abadi" panose="020B0604020104020204" pitchFamily="34" charset="0"/>
              </a:rPr>
              <a:t>mitigate the drawbacks</a:t>
            </a:r>
            <a:r>
              <a:rPr lang="en-US" sz="2000" dirty="0">
                <a:solidFill>
                  <a:schemeClr val="accent3">
                    <a:lumMod val="25000"/>
                  </a:schemeClr>
                </a:solidFill>
                <a:latin typeface="Abadi" panose="020B0604020104020204" pitchFamily="34" charset="0"/>
              </a:rPr>
              <a:t> that have happened in the past space missions in their first stages.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481E043-9ADB-1388-6A61-3E4AA2210990}"/>
              </a:ext>
            </a:extLst>
          </p:cNvPr>
          <p:cNvPicPr>
            <a:picLocks noChangeAspect="1"/>
          </p:cNvPicPr>
          <p:nvPr/>
        </p:nvPicPr>
        <p:blipFill>
          <a:blip r:embed="rId3"/>
          <a:stretch>
            <a:fillRect/>
          </a:stretch>
        </p:blipFill>
        <p:spPr>
          <a:xfrm>
            <a:off x="6068798" y="1722594"/>
            <a:ext cx="5258229" cy="41463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6946"/>
            <a:ext cx="4480083"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scatter plot on the right demonstrates the relation between </a:t>
            </a:r>
            <a:r>
              <a:rPr lang="en-US" sz="2000" dirty="0" err="1">
                <a:solidFill>
                  <a:schemeClr val="accent3">
                    <a:lumMod val="25000"/>
                  </a:schemeClr>
                </a:solidFill>
                <a:highlight>
                  <a:srgbClr val="FFFF00"/>
                </a:highlight>
                <a:latin typeface="Abadi" panose="020B0604020104020204" pitchFamily="34" charset="0"/>
              </a:rPr>
              <a:t>LaunchSite</a:t>
            </a:r>
            <a:r>
              <a:rPr lang="en-US" sz="2000" dirty="0">
                <a:solidFill>
                  <a:schemeClr val="accent3">
                    <a:lumMod val="25000"/>
                  </a:schemeClr>
                </a:solidFill>
                <a:highlight>
                  <a:srgbClr val="FFFF00"/>
                </a:highlight>
                <a:latin typeface="Abadi" panose="020B0604020104020204" pitchFamily="34" charset="0"/>
              </a:rPr>
              <a:t> and Payload Mass (kg)</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In this, we can see that for launch site </a:t>
            </a:r>
            <a:r>
              <a:rPr lang="en-US" sz="2000" dirty="0">
                <a:solidFill>
                  <a:schemeClr val="accent3">
                    <a:lumMod val="25000"/>
                  </a:schemeClr>
                </a:solidFill>
                <a:highlight>
                  <a:srgbClr val="FFFF00"/>
                </a:highlight>
                <a:latin typeface="Abadi" panose="020B0604020104020204" pitchFamily="34" charset="0"/>
              </a:rPr>
              <a:t>VAFB SLC 4E</a:t>
            </a:r>
            <a:r>
              <a:rPr lang="en-US" sz="2000" dirty="0">
                <a:solidFill>
                  <a:schemeClr val="accent3">
                    <a:lumMod val="25000"/>
                  </a:schemeClr>
                </a:solidFill>
                <a:latin typeface="Abadi" panose="020B0604020104020204" pitchFamily="34" charset="0"/>
              </a:rPr>
              <a:t>, there were no heavy rockets with payload mass greater than </a:t>
            </a:r>
            <a:r>
              <a:rPr lang="en-US" sz="2000" dirty="0">
                <a:solidFill>
                  <a:srgbClr val="FF0000"/>
                </a:solidFill>
                <a:latin typeface="Abadi" panose="020B0604020104020204" pitchFamily="34" charset="0"/>
              </a:rPr>
              <a:t>10000</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For other launch sites the </a:t>
            </a:r>
            <a:r>
              <a:rPr lang="en-US" sz="2000" dirty="0">
                <a:solidFill>
                  <a:srgbClr val="FF0000"/>
                </a:solidFill>
                <a:latin typeface="Abadi" panose="020B0604020104020204" pitchFamily="34" charset="0"/>
              </a:rPr>
              <a:t>payload mass has gone up to 16000</a:t>
            </a:r>
            <a:r>
              <a:rPr lang="en-US" sz="20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9858127-B2F7-06C4-209E-1AC193881531}"/>
              </a:ext>
            </a:extLst>
          </p:cNvPr>
          <p:cNvPicPr>
            <a:picLocks noChangeAspect="1"/>
          </p:cNvPicPr>
          <p:nvPr/>
        </p:nvPicPr>
        <p:blipFill>
          <a:blip r:embed="rId3"/>
          <a:stretch>
            <a:fillRect/>
          </a:stretch>
        </p:blipFill>
        <p:spPr>
          <a:xfrm>
            <a:off x="5522336" y="1726091"/>
            <a:ext cx="5899653" cy="34058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98116"/>
            <a:ext cx="3932238" cy="4565266"/>
          </a:xfrm>
          <a:prstGeom prst="rect">
            <a:avLst/>
          </a:prstGeom>
        </p:spPr>
        <p:txBody>
          <a:bodyPr>
            <a:normAutofit lnSpcReduction="10000"/>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on the right demonstrates the relation between </a:t>
            </a:r>
            <a:r>
              <a:rPr lang="en-CA" sz="2000" dirty="0">
                <a:solidFill>
                  <a:schemeClr val="accent3">
                    <a:lumMod val="25000"/>
                  </a:schemeClr>
                </a:solidFill>
                <a:highlight>
                  <a:srgbClr val="FFFF00"/>
                </a:highlight>
                <a:latin typeface="Abadi" panose="020B0604020104020204" pitchFamily="34" charset="0"/>
              </a:rPr>
              <a:t>Landing Outcome and Orbit</a:t>
            </a:r>
            <a:r>
              <a:rPr lang="en-CA"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As we can see, the following orbits have the </a:t>
            </a:r>
            <a:r>
              <a:rPr lang="en-US" sz="2000" dirty="0">
                <a:solidFill>
                  <a:schemeClr val="accent3">
                    <a:lumMod val="25000"/>
                  </a:schemeClr>
                </a:solidFill>
                <a:highlight>
                  <a:srgbClr val="FFFF00"/>
                </a:highlight>
                <a:latin typeface="Abadi" panose="020B0604020104020204" pitchFamily="34" charset="0"/>
              </a:rPr>
              <a:t>highest success rates</a:t>
            </a:r>
            <a:r>
              <a:rPr lang="en-US" sz="20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rgbClr val="FF0000"/>
                </a:solidFill>
                <a:latin typeface="Abadi" panose="020B0604020104020204" pitchFamily="34" charset="0"/>
              </a:rPr>
              <a:t>ES-L1</a:t>
            </a:r>
          </a:p>
          <a:p>
            <a:pPr lvl="1">
              <a:lnSpc>
                <a:spcPct val="100000"/>
              </a:lnSpc>
              <a:spcBef>
                <a:spcPts val="1400"/>
              </a:spcBef>
            </a:pPr>
            <a:r>
              <a:rPr lang="en-US" sz="1600" dirty="0">
                <a:solidFill>
                  <a:srgbClr val="FF0000"/>
                </a:solidFill>
                <a:latin typeface="Abadi" panose="020B0604020104020204" pitchFamily="34" charset="0"/>
              </a:rPr>
              <a:t>GEO</a:t>
            </a:r>
          </a:p>
          <a:p>
            <a:pPr lvl="1">
              <a:lnSpc>
                <a:spcPct val="100000"/>
              </a:lnSpc>
              <a:spcBef>
                <a:spcPts val="1400"/>
              </a:spcBef>
            </a:pPr>
            <a:r>
              <a:rPr lang="en-US" sz="1600" dirty="0">
                <a:solidFill>
                  <a:srgbClr val="FF0000"/>
                </a:solidFill>
                <a:latin typeface="Abadi" panose="020B0604020104020204" pitchFamily="34" charset="0"/>
              </a:rPr>
              <a:t>HEO</a:t>
            </a:r>
          </a:p>
          <a:p>
            <a:pPr lvl="1">
              <a:lnSpc>
                <a:spcPct val="100000"/>
              </a:lnSpc>
              <a:spcBef>
                <a:spcPts val="1400"/>
              </a:spcBef>
            </a:pPr>
            <a:r>
              <a:rPr lang="en-US" sz="1600" dirty="0">
                <a:solidFill>
                  <a:srgbClr val="FF0000"/>
                </a:solidFill>
                <a:latin typeface="Abadi" panose="020B0604020104020204" pitchFamily="34" charset="0"/>
              </a:rPr>
              <a:t>SSO</a:t>
            </a:r>
          </a:p>
          <a:p>
            <a:pPr>
              <a:lnSpc>
                <a:spcPct val="100000"/>
              </a:lnSpc>
              <a:spcBef>
                <a:spcPts val="1400"/>
              </a:spcBef>
            </a:pPr>
            <a:r>
              <a:rPr lang="en-US" sz="2000" dirty="0">
                <a:solidFill>
                  <a:schemeClr val="accent3">
                    <a:lumMod val="25000"/>
                  </a:schemeClr>
                </a:solidFill>
                <a:highlight>
                  <a:srgbClr val="FFFF00"/>
                </a:highlight>
                <a:latin typeface="Abadi" panose="020B0604020104020204" pitchFamily="34" charset="0"/>
              </a:rPr>
              <a:t>GTO</a:t>
            </a:r>
            <a:r>
              <a:rPr lang="en-US" sz="2000" dirty="0">
                <a:solidFill>
                  <a:schemeClr val="accent3">
                    <a:lumMod val="25000"/>
                  </a:schemeClr>
                </a:solidFill>
                <a:latin typeface="Abadi" panose="020B0604020104020204" pitchFamily="34" charset="0"/>
              </a:rPr>
              <a:t> has the </a:t>
            </a:r>
            <a:r>
              <a:rPr lang="en-US" sz="2000" dirty="0">
                <a:solidFill>
                  <a:schemeClr val="accent3">
                    <a:lumMod val="25000"/>
                  </a:schemeClr>
                </a:solidFill>
                <a:highlight>
                  <a:srgbClr val="FFFF00"/>
                </a:highlight>
                <a:latin typeface="Abadi" panose="020B0604020104020204" pitchFamily="34" charset="0"/>
              </a:rPr>
              <a:t>lowest success</a:t>
            </a:r>
            <a:r>
              <a:rPr lang="en-US" sz="2000" dirty="0">
                <a:solidFill>
                  <a:schemeClr val="accent3">
                    <a:lumMod val="25000"/>
                  </a:schemeClr>
                </a:solidFill>
                <a:latin typeface="Abadi" panose="020B0604020104020204" pitchFamily="34" charset="0"/>
              </a:rPr>
              <a:t>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09E63EF-9031-86FE-D05B-CFD56C306696}"/>
              </a:ext>
            </a:extLst>
          </p:cNvPr>
          <p:cNvPicPr>
            <a:picLocks noChangeAspect="1"/>
          </p:cNvPicPr>
          <p:nvPr/>
        </p:nvPicPr>
        <p:blipFill>
          <a:blip r:embed="rId3"/>
          <a:stretch>
            <a:fillRect/>
          </a:stretch>
        </p:blipFill>
        <p:spPr>
          <a:xfrm>
            <a:off x="5562483" y="1898116"/>
            <a:ext cx="5895489" cy="39519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on the right shows relation between </a:t>
            </a:r>
            <a:r>
              <a:rPr lang="en-CA" sz="2000" dirty="0">
                <a:solidFill>
                  <a:schemeClr val="accent3">
                    <a:lumMod val="25000"/>
                  </a:schemeClr>
                </a:solidFill>
                <a:highlight>
                  <a:srgbClr val="FFFF00"/>
                </a:highlight>
                <a:latin typeface="Abadi" panose="020B0604020104020204" pitchFamily="34" charset="0"/>
              </a:rPr>
              <a:t>Orbit and </a:t>
            </a:r>
            <a:r>
              <a:rPr lang="en-CA" sz="2000" dirty="0" err="1">
                <a:solidFill>
                  <a:schemeClr val="accent3">
                    <a:lumMod val="25000"/>
                  </a:schemeClr>
                </a:solidFill>
                <a:highlight>
                  <a:srgbClr val="FFFF00"/>
                </a:highlight>
                <a:latin typeface="Abadi" panose="020B0604020104020204" pitchFamily="34" charset="0"/>
              </a:rPr>
              <a:t>FlightNumber</a:t>
            </a:r>
            <a:r>
              <a:rPr lang="en-CA"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Here, in case of </a:t>
            </a:r>
            <a:r>
              <a:rPr lang="en-US" sz="2000" dirty="0">
                <a:solidFill>
                  <a:srgbClr val="FF0000"/>
                </a:solidFill>
                <a:latin typeface="Abadi" panose="020B0604020104020204" pitchFamily="34" charset="0"/>
              </a:rPr>
              <a:t>LEO</a:t>
            </a:r>
            <a:r>
              <a:rPr lang="en-US" sz="2000" dirty="0">
                <a:solidFill>
                  <a:schemeClr val="accent3">
                    <a:lumMod val="25000"/>
                  </a:schemeClr>
                </a:solidFill>
                <a:latin typeface="Abadi" panose="020B0604020104020204" pitchFamily="34" charset="0"/>
              </a:rPr>
              <a:t> orbit, success rate seems to be related to the </a:t>
            </a:r>
            <a:r>
              <a:rPr lang="en-US" sz="2000" dirty="0">
                <a:solidFill>
                  <a:schemeClr val="accent3">
                    <a:lumMod val="25000"/>
                  </a:schemeClr>
                </a:solidFill>
                <a:highlight>
                  <a:srgbClr val="FFFF00"/>
                </a:highlight>
                <a:latin typeface="Abadi" panose="020B0604020104020204" pitchFamily="34" charset="0"/>
              </a:rPr>
              <a:t>number of flights</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On the other hand, in case of </a:t>
            </a:r>
            <a:r>
              <a:rPr lang="en-US" sz="2000" dirty="0">
                <a:solidFill>
                  <a:srgbClr val="FF0000"/>
                </a:solidFill>
                <a:latin typeface="Abadi" panose="020B0604020104020204" pitchFamily="34" charset="0"/>
              </a:rPr>
              <a:t>GTO there is no relation</a:t>
            </a:r>
            <a:r>
              <a:rPr lang="en-US" sz="2000" dirty="0">
                <a:solidFill>
                  <a:schemeClr val="accent3">
                    <a:lumMod val="25000"/>
                  </a:schemeClr>
                </a:solidFill>
                <a:latin typeface="Abadi" panose="020B0604020104020204" pitchFamily="34" charset="0"/>
              </a:rPr>
              <a:t>.</a:t>
            </a:r>
            <a:endParaRPr lang="en-CA"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BAAE77F-84A3-06F3-E037-BFD0FB1F884C}"/>
              </a:ext>
            </a:extLst>
          </p:cNvPr>
          <p:cNvPicPr>
            <a:picLocks noChangeAspect="1"/>
          </p:cNvPicPr>
          <p:nvPr/>
        </p:nvPicPr>
        <p:blipFill>
          <a:blip r:embed="rId3"/>
          <a:stretch>
            <a:fillRect/>
          </a:stretch>
        </p:blipFill>
        <p:spPr>
          <a:xfrm>
            <a:off x="6132435" y="1831778"/>
            <a:ext cx="5325537"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5034888" cy="381158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The plot shows the relation between </a:t>
            </a:r>
            <a:r>
              <a:rPr lang="en-CA" sz="2000" dirty="0">
                <a:solidFill>
                  <a:srgbClr val="FF0000"/>
                </a:solidFill>
                <a:latin typeface="Abadi" panose="020B0604020104020204" pitchFamily="34" charset="0"/>
              </a:rPr>
              <a:t>Orbit and Payload Mass</a:t>
            </a:r>
            <a:r>
              <a:rPr lang="en-CA"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As we can see, heavier payload mass rockets have more chances of being successful in case of </a:t>
            </a:r>
            <a:r>
              <a:rPr lang="en-US" sz="2000" dirty="0">
                <a:solidFill>
                  <a:schemeClr val="accent3">
                    <a:lumMod val="25000"/>
                  </a:schemeClr>
                </a:solidFill>
                <a:highlight>
                  <a:srgbClr val="FFFF00"/>
                </a:highlight>
                <a:latin typeface="Abadi" panose="020B0604020104020204" pitchFamily="34" charset="0"/>
              </a:rPr>
              <a:t>LEO, PO and ISS </a:t>
            </a:r>
            <a:r>
              <a:rPr lang="en-US" sz="2000" dirty="0">
                <a:solidFill>
                  <a:schemeClr val="accent3">
                    <a:lumMod val="25000"/>
                  </a:schemeClr>
                </a:solidFill>
                <a:latin typeface="Abadi" panose="020B0604020104020204" pitchFamily="34" charset="0"/>
              </a:rPr>
              <a:t>orbits.</a:t>
            </a:r>
          </a:p>
          <a:p>
            <a:pPr>
              <a:lnSpc>
                <a:spcPct val="100000"/>
              </a:lnSpc>
              <a:spcBef>
                <a:spcPts val="1400"/>
              </a:spcBef>
            </a:pPr>
            <a:r>
              <a:rPr lang="en-US" sz="2000" dirty="0">
                <a:solidFill>
                  <a:schemeClr val="accent3">
                    <a:lumMod val="25000"/>
                  </a:schemeClr>
                </a:solidFill>
                <a:latin typeface="Abadi" panose="020B0604020104020204" pitchFamily="34" charset="0"/>
              </a:rPr>
              <a:t>Orbits </a:t>
            </a:r>
            <a:r>
              <a:rPr lang="en-US" sz="2000" dirty="0">
                <a:solidFill>
                  <a:schemeClr val="accent3">
                    <a:lumMod val="25000"/>
                  </a:schemeClr>
                </a:solidFill>
                <a:highlight>
                  <a:srgbClr val="FFFF00"/>
                </a:highlight>
                <a:latin typeface="Abadi" panose="020B0604020104020204" pitchFamily="34" charset="0"/>
              </a:rPr>
              <a:t>SO and GEO </a:t>
            </a:r>
            <a:r>
              <a:rPr lang="en-US" sz="2000" dirty="0">
                <a:solidFill>
                  <a:schemeClr val="accent3">
                    <a:lumMod val="25000"/>
                  </a:schemeClr>
                </a:solidFill>
                <a:latin typeface="Abadi" panose="020B0604020104020204" pitchFamily="34" charset="0"/>
              </a:rPr>
              <a:t>have the least number of rockets with only one rocket with payload mass of </a:t>
            </a:r>
            <a:r>
              <a:rPr lang="en-US" sz="2000" dirty="0">
                <a:solidFill>
                  <a:srgbClr val="FF0000"/>
                </a:solidFill>
                <a:latin typeface="Abadi" panose="020B0604020104020204" pitchFamily="34" charset="0"/>
              </a:rPr>
              <a:t>6000</a:t>
            </a:r>
            <a:r>
              <a:rPr lang="en-US" sz="20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E1B792A5-D8E2-8868-AA87-325C9A44DD84}"/>
              </a:ext>
            </a:extLst>
          </p:cNvPr>
          <p:cNvPicPr>
            <a:picLocks noChangeAspect="1"/>
          </p:cNvPicPr>
          <p:nvPr/>
        </p:nvPicPr>
        <p:blipFill>
          <a:blip r:embed="rId3"/>
          <a:stretch>
            <a:fillRect/>
          </a:stretch>
        </p:blipFill>
        <p:spPr>
          <a:xfrm>
            <a:off x="6181444" y="1796651"/>
            <a:ext cx="5279953" cy="351996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relationship between </a:t>
            </a:r>
            <a:r>
              <a:rPr lang="en-US" sz="2200" dirty="0">
                <a:solidFill>
                  <a:schemeClr val="accent3">
                    <a:lumMod val="25000"/>
                  </a:schemeClr>
                </a:solidFill>
                <a:highlight>
                  <a:srgbClr val="FFFF00"/>
                </a:highlight>
                <a:latin typeface="Abadi" panose="020B0604020104020204" pitchFamily="34" charset="0"/>
              </a:rPr>
              <a:t>Landing Outcome and Date of launch</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the success rate kept increasing since </a:t>
            </a:r>
            <a:r>
              <a:rPr lang="en-US" sz="2200" dirty="0">
                <a:solidFill>
                  <a:schemeClr val="accent3">
                    <a:lumMod val="25000"/>
                  </a:schemeClr>
                </a:solidFill>
                <a:highlight>
                  <a:srgbClr val="FFFF00"/>
                </a:highlight>
                <a:latin typeface="Abadi" panose="020B0604020104020204" pitchFamily="34" charset="0"/>
              </a:rPr>
              <a:t>2013 till 2020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is a sudden rise in success rate after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FAAFE81-E392-1617-68A8-F8885D2D6D8F}"/>
              </a:ext>
            </a:extLst>
          </p:cNvPr>
          <p:cNvPicPr>
            <a:picLocks noChangeAspect="1"/>
          </p:cNvPicPr>
          <p:nvPr/>
        </p:nvPicPr>
        <p:blipFill>
          <a:blip r:embed="rId3"/>
          <a:stretch>
            <a:fillRect/>
          </a:stretch>
        </p:blipFill>
        <p:spPr>
          <a:xfrm>
            <a:off x="5468068" y="1629304"/>
            <a:ext cx="5953921" cy="43962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2418"/>
            <a:ext cx="9745589" cy="12145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displays the unique names of launch sites from the SPACEXTABLE.</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total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DE98F85-6D2C-39E5-5A6D-FAAD73EA52F6}"/>
              </a:ext>
            </a:extLst>
          </p:cNvPr>
          <p:cNvPicPr>
            <a:picLocks noChangeAspect="1"/>
          </p:cNvPicPr>
          <p:nvPr/>
        </p:nvPicPr>
        <p:blipFill>
          <a:blip r:embed="rId3"/>
          <a:stretch>
            <a:fillRect/>
          </a:stretch>
        </p:blipFill>
        <p:spPr>
          <a:xfrm>
            <a:off x="770010" y="1458963"/>
            <a:ext cx="6400800" cy="3327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26803"/>
            <a:ext cx="9745589" cy="14897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displays the top 5 rows from the SPACEXTABLE where launch site starts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two launches in 2010, two in 2012 and one in 2013.</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B9F6674E-F48D-93B7-8755-CF3A9563C3BC}"/>
              </a:ext>
            </a:extLst>
          </p:cNvPr>
          <p:cNvPicPr>
            <a:picLocks noChangeAspect="1"/>
          </p:cNvPicPr>
          <p:nvPr/>
        </p:nvPicPr>
        <p:blipFill>
          <a:blip r:embed="rId3"/>
          <a:stretch>
            <a:fillRect/>
          </a:stretch>
        </p:blipFill>
        <p:spPr>
          <a:xfrm>
            <a:off x="770010" y="1557698"/>
            <a:ext cx="5939015" cy="32064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7403"/>
            <a:ext cx="9745589" cy="15719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all the payload masses from the SPACEXTABLE, where Customer is ‘NASA (CRS)’.</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is </a:t>
            </a:r>
            <a:r>
              <a:rPr lang="en-US" sz="2200" dirty="0">
                <a:solidFill>
                  <a:srgbClr val="FF0000"/>
                </a:solidFill>
                <a:latin typeface="Abadi" panose="020B0604020104020204" pitchFamily="34" charset="0"/>
              </a:rPr>
              <a:t>45596 kg</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A6D08CA8-7D73-9D01-3752-EDD00AC42B04}"/>
              </a:ext>
            </a:extLst>
          </p:cNvPr>
          <p:cNvPicPr>
            <a:picLocks noChangeAspect="1"/>
          </p:cNvPicPr>
          <p:nvPr/>
        </p:nvPicPr>
        <p:blipFill>
          <a:blip r:embed="rId3"/>
          <a:stretch>
            <a:fillRect/>
          </a:stretch>
        </p:blipFill>
        <p:spPr>
          <a:xfrm>
            <a:off x="770010" y="1792841"/>
            <a:ext cx="7772400" cy="23675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2337"/>
            <a:ext cx="9745589" cy="14546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try to calculate mean of payload mass with an alias as AVG_PAYLOAD_MASS from SPACEXTABLE for booster version </a:t>
            </a:r>
            <a:r>
              <a:rPr lang="en-US" sz="2200" dirty="0">
                <a:solidFill>
                  <a:schemeClr val="accent3">
                    <a:lumMod val="25000"/>
                  </a:schemeClr>
                </a:solidFill>
                <a:highlight>
                  <a:srgbClr val="FFFF00"/>
                </a:highlight>
                <a:latin typeface="Abadi" panose="020B0604020104020204" pitchFamily="34" charset="0"/>
              </a:rPr>
              <a:t>F9 v1.1</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average comes around </a:t>
            </a:r>
            <a:r>
              <a:rPr lang="en-US" sz="2200" dirty="0">
                <a:solidFill>
                  <a:srgbClr val="FF0000"/>
                </a:solidFill>
                <a:latin typeface="Abadi" panose="020B0604020104020204" pitchFamily="34" charset="0"/>
              </a:rPr>
              <a:t>2928.4 kg</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92BC112-8B63-BE21-7ACA-ADE9DB187272}"/>
              </a:ext>
            </a:extLst>
          </p:cNvPr>
          <p:cNvPicPr>
            <a:picLocks noChangeAspect="1"/>
          </p:cNvPicPr>
          <p:nvPr/>
        </p:nvPicPr>
        <p:blipFill>
          <a:blip r:embed="rId3"/>
          <a:stretch>
            <a:fillRect/>
          </a:stretch>
        </p:blipFill>
        <p:spPr>
          <a:xfrm>
            <a:off x="770010" y="1595795"/>
            <a:ext cx="7772400" cy="26184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1241"/>
            <a:ext cx="9745589" cy="14957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Displays the top 1 row where landing outcome is </a:t>
            </a:r>
            <a:r>
              <a:rPr lang="en-US" sz="2200" dirty="0">
                <a:solidFill>
                  <a:schemeClr val="accent3">
                    <a:lumMod val="25000"/>
                  </a:schemeClr>
                </a:solidFill>
                <a:highlight>
                  <a:srgbClr val="FFFF00"/>
                </a:highlight>
                <a:latin typeface="Abadi" panose="020B0604020104020204" pitchFamily="34" charset="0"/>
              </a:rPr>
              <a:t>success (ground pad)</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date was on </a:t>
            </a:r>
            <a:r>
              <a:rPr lang="en-US" sz="2200" dirty="0">
                <a:solidFill>
                  <a:srgbClr val="FF0000"/>
                </a:solidFill>
                <a:latin typeface="Abadi" panose="020B0604020104020204" pitchFamily="34" charset="0"/>
              </a:rPr>
              <a:t>22</a:t>
            </a:r>
            <a:r>
              <a:rPr lang="en-US" sz="2200" baseline="30000" dirty="0">
                <a:solidFill>
                  <a:srgbClr val="FF0000"/>
                </a:solidFill>
                <a:latin typeface="Abadi" panose="020B0604020104020204" pitchFamily="34" charset="0"/>
              </a:rPr>
              <a:t>nd</a:t>
            </a:r>
            <a:r>
              <a:rPr lang="en-US" sz="2200" dirty="0">
                <a:solidFill>
                  <a:srgbClr val="FF0000"/>
                </a:solidFill>
                <a:latin typeface="Abadi" panose="020B0604020104020204" pitchFamily="34" charset="0"/>
              </a:rPr>
              <a:t> Dec., 2015</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47D752B3-2A93-BE46-1C12-8C28327BAC11}"/>
              </a:ext>
            </a:extLst>
          </p:cNvPr>
          <p:cNvPicPr>
            <a:picLocks noChangeAspect="1"/>
          </p:cNvPicPr>
          <p:nvPr/>
        </p:nvPicPr>
        <p:blipFill>
          <a:blip r:embed="rId3"/>
          <a:stretch>
            <a:fillRect/>
          </a:stretch>
        </p:blipFill>
        <p:spPr>
          <a:xfrm>
            <a:off x="770010" y="1684320"/>
            <a:ext cx="7404100" cy="2400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5588"/>
            <a:ext cx="9745589" cy="89376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a:t>
            </a:r>
            <a:r>
              <a:rPr lang="en-US" sz="2200" dirty="0">
                <a:solidFill>
                  <a:schemeClr val="accent3">
                    <a:lumMod val="25000"/>
                  </a:schemeClr>
                </a:solidFill>
                <a:highlight>
                  <a:srgbClr val="FFFF00"/>
                </a:highlight>
                <a:latin typeface="Abadi" panose="020B0604020104020204" pitchFamily="34" charset="0"/>
              </a:rPr>
              <a:t>F9 FT B1022, F9 FT B1026, F9 FT B1021.2 and F9 FT B1031.2</a:t>
            </a:r>
            <a:r>
              <a:rPr lang="en-US" sz="2200" dirty="0">
                <a:solidFill>
                  <a:schemeClr val="accent3">
                    <a:lumMod val="25000"/>
                  </a:schemeClr>
                </a:solidFill>
                <a:latin typeface="Abadi" panose="020B0604020104020204" pitchFamily="34" charset="0"/>
              </a:rPr>
              <a:t> have successful drone ship landing with </a:t>
            </a:r>
            <a:r>
              <a:rPr lang="en-US" sz="2200" dirty="0">
                <a:solidFill>
                  <a:srgbClr val="FF0000"/>
                </a:solidFill>
                <a:latin typeface="Abadi" panose="020B0604020104020204" pitchFamily="34" charset="0"/>
              </a:rPr>
              <a:t>payload between 4000 and 6000</a:t>
            </a:r>
            <a:r>
              <a:rPr lang="en-US" sz="2200" dirty="0">
                <a:solidFill>
                  <a:schemeClr val="accent3">
                    <a:lumMod val="25000"/>
                  </a:schemeClr>
                </a:solidFill>
                <a:latin typeface="Abadi" panose="020B0604020104020204" pitchFamily="34" charset="0"/>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41BCDE0C-EADD-8ECC-9368-0FE03827CA9F}"/>
              </a:ext>
            </a:extLst>
          </p:cNvPr>
          <p:cNvPicPr>
            <a:picLocks noChangeAspect="1"/>
          </p:cNvPicPr>
          <p:nvPr/>
        </p:nvPicPr>
        <p:blipFill>
          <a:blip r:embed="rId3"/>
          <a:stretch>
            <a:fillRect/>
          </a:stretch>
        </p:blipFill>
        <p:spPr>
          <a:xfrm>
            <a:off x="770010" y="1430962"/>
            <a:ext cx="6769100" cy="3708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8104"/>
            <a:ext cx="10058951" cy="46412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For analysis on SpaceX past launches along with creating a predictive model and an interactive dashboard involves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t>
            </a:r>
            <a:r>
              <a:rPr lang="en-US" sz="1800" dirty="0">
                <a:solidFill>
                  <a:schemeClr val="accent3">
                    <a:lumMod val="25000"/>
                  </a:schemeClr>
                </a:solidFill>
                <a:highlight>
                  <a:srgbClr val="FFFF00"/>
                </a:highlight>
                <a:latin typeface="Abadi" panose="020B0604020104020204" pitchFamily="34" charset="0"/>
              </a:rPr>
              <a:t>SpaceX API and web scraping </a:t>
            </a:r>
            <a:r>
              <a:rPr lang="en-US" sz="1800" dirty="0">
                <a:solidFill>
                  <a:schemeClr val="accent3">
                    <a:lumMod val="25000"/>
                  </a:schemeClr>
                </a:solidFill>
                <a:latin typeface="Abadi" panose="020B0604020104020204" pitchFamily="34" charset="0"/>
              </a:rPr>
              <a:t>from Falcon9 wiki page.</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visualization using </a:t>
            </a:r>
            <a:r>
              <a:rPr lang="en-US" sz="1800" dirty="0">
                <a:solidFill>
                  <a:schemeClr val="accent3">
                    <a:lumMod val="25000"/>
                  </a:schemeClr>
                </a:solidFill>
                <a:highlight>
                  <a:srgbClr val="FFFF00"/>
                </a:highlight>
                <a:latin typeface="Abadi" panose="020B0604020104020204" pitchFamily="34" charset="0"/>
              </a:rPr>
              <a:t>pandas and seaborn</a:t>
            </a:r>
            <a:r>
              <a:rPr lang="en-US" sz="1800" dirty="0">
                <a:solidFill>
                  <a:schemeClr val="accent3">
                    <a:lumMod val="25000"/>
                  </a:schemeClr>
                </a:solidFill>
                <a:latin typeface="Abadi" panose="020B0604020104020204" pitchFamily="34" charset="0"/>
              </a:rPr>
              <a:t> respectively. SQL queries also helped to understand the data in great detail. Folium helped to understand the geospatial data of SpaceX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Creating classification models using </a:t>
            </a:r>
            <a:r>
              <a:rPr lang="en-US" sz="1800" dirty="0">
                <a:solidFill>
                  <a:schemeClr val="accent3">
                    <a:lumMod val="25000"/>
                  </a:schemeClr>
                </a:solidFill>
                <a:highlight>
                  <a:srgbClr val="FFFF00"/>
                </a:highlight>
                <a:latin typeface="Abadi" panose="020B0604020104020204" pitchFamily="34" charset="0"/>
              </a:rPr>
              <a:t>Logistic Regression, SVM, Decision Tree and KNN</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dashboard using ‘plotly dash’ to give the data insights a presentable view to the target audience.</a:t>
            </a:r>
          </a:p>
          <a:p>
            <a:pPr>
              <a:lnSpc>
                <a:spcPct val="100000"/>
              </a:lnSpc>
              <a:spcBef>
                <a:spcPts val="1400"/>
              </a:spcBef>
            </a:pPr>
            <a:r>
              <a:rPr lang="en-US" sz="2000" dirty="0">
                <a:solidFill>
                  <a:schemeClr val="accent3">
                    <a:lumMod val="25000"/>
                  </a:schemeClr>
                </a:solidFill>
                <a:latin typeface="Abadi" panose="020B0604020104020204" pitchFamily="34" charset="0"/>
              </a:rPr>
              <a:t>Based on the analysis and creating predictive model we can say that the chance of first stage rockets to land depends on their payload mass, orbit, launch site which will help to attain optimal decision thereby controlling the cost of project</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6998"/>
            <a:ext cx="9745589" cy="13576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will group the table on the basis of mission outcome followed by displaying mission outcome and their corresponding counts.</a:t>
            </a:r>
          </a:p>
          <a:p>
            <a:pPr>
              <a:lnSpc>
                <a:spcPct val="100000"/>
              </a:lnSpc>
              <a:spcBef>
                <a:spcPts val="1400"/>
              </a:spcBef>
            </a:pPr>
            <a:r>
              <a:rPr lang="en-US" sz="2200" dirty="0">
                <a:solidFill>
                  <a:schemeClr val="accent3">
                    <a:lumMod val="25000"/>
                  </a:schemeClr>
                </a:solidFill>
                <a:latin typeface="Abadi" panose="020B0604020104020204" pitchFamily="34" charset="0"/>
              </a:rPr>
              <a:t>We can say that no. </a:t>
            </a:r>
            <a:r>
              <a:rPr lang="en-US" sz="2200" dirty="0">
                <a:solidFill>
                  <a:schemeClr val="accent3">
                    <a:lumMod val="25000"/>
                  </a:schemeClr>
                </a:solidFill>
                <a:highlight>
                  <a:srgbClr val="FFFF00"/>
                </a:highlight>
                <a:latin typeface="Abadi" panose="020B0604020104020204" pitchFamily="34" charset="0"/>
              </a:rPr>
              <a:t>successes = 100 and failure = 1</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10A3DA6-4605-2982-A1C7-D568354BE042}"/>
              </a:ext>
            </a:extLst>
          </p:cNvPr>
          <p:cNvPicPr>
            <a:picLocks noChangeAspect="1"/>
          </p:cNvPicPr>
          <p:nvPr/>
        </p:nvPicPr>
        <p:blipFill>
          <a:blip r:embed="rId3"/>
          <a:stretch>
            <a:fillRect/>
          </a:stretch>
        </p:blipFill>
        <p:spPr>
          <a:xfrm>
            <a:off x="770010" y="1623272"/>
            <a:ext cx="7772400" cy="32826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69143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several boosters which have carried </a:t>
            </a:r>
            <a:r>
              <a:rPr lang="en-US" sz="2200" dirty="0">
                <a:solidFill>
                  <a:srgbClr val="FF0000"/>
                </a:solidFill>
                <a:latin typeface="Abadi" panose="020B0604020104020204" pitchFamily="34" charset="0"/>
              </a:rPr>
              <a:t>maximum payload mass </a:t>
            </a:r>
            <a:r>
              <a:rPr lang="en-US" sz="2200" dirty="0">
                <a:solidFill>
                  <a:schemeClr val="accent3">
                    <a:lumMod val="25000"/>
                  </a:schemeClr>
                </a:solidFill>
                <a:latin typeface="Abadi" panose="020B0604020104020204" pitchFamily="34" charset="0"/>
              </a:rPr>
              <a:t>in their space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211DF06-B6AC-64E2-6077-C8048EB18FD1}"/>
              </a:ext>
            </a:extLst>
          </p:cNvPr>
          <p:cNvPicPr>
            <a:picLocks noChangeAspect="1"/>
          </p:cNvPicPr>
          <p:nvPr/>
        </p:nvPicPr>
        <p:blipFill>
          <a:blip r:embed="rId3"/>
          <a:stretch>
            <a:fillRect/>
          </a:stretch>
        </p:blipFill>
        <p:spPr>
          <a:xfrm>
            <a:off x="770010" y="1536332"/>
            <a:ext cx="4058844" cy="36429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71307"/>
            <a:ext cx="9745589" cy="2005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it is evident that in the year 2015, there were two failed drone ship missions happened in the months of January and April.</a:t>
            </a:r>
          </a:p>
          <a:p>
            <a:pPr>
              <a:lnSpc>
                <a:spcPct val="100000"/>
              </a:lnSpc>
              <a:spcBef>
                <a:spcPts val="1400"/>
              </a:spcBef>
            </a:pPr>
            <a:r>
              <a:rPr lang="en-US" sz="2200" dirty="0">
                <a:solidFill>
                  <a:schemeClr val="accent3">
                    <a:lumMod val="25000"/>
                  </a:schemeClr>
                </a:solidFill>
                <a:latin typeface="Abadi"/>
              </a:rPr>
              <a:t>These </a:t>
            </a:r>
            <a:r>
              <a:rPr lang="en-US" sz="2200" dirty="0">
                <a:solidFill>
                  <a:schemeClr val="accent3">
                    <a:lumMod val="25000"/>
                  </a:schemeClr>
                </a:solidFill>
                <a:highlight>
                  <a:srgbClr val="FFFF00"/>
                </a:highlight>
                <a:latin typeface="Abadi"/>
              </a:rPr>
              <a:t>two failures happened at the same launch site</a:t>
            </a:r>
            <a:r>
              <a:rPr lang="en-US" sz="2200" dirty="0">
                <a:solidFill>
                  <a:schemeClr val="accent3">
                    <a:lumMod val="25000"/>
                  </a:schemeClr>
                </a:solidFill>
                <a:latin typeface="Abadi"/>
              </a:rPr>
              <a:t>.</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A2134223-62BD-BA0A-76FC-B308CE2E0B8C}"/>
              </a:ext>
            </a:extLst>
          </p:cNvPr>
          <p:cNvPicPr>
            <a:picLocks noChangeAspect="1"/>
          </p:cNvPicPr>
          <p:nvPr/>
        </p:nvPicPr>
        <p:blipFill>
          <a:blip r:embed="rId3"/>
          <a:stretch>
            <a:fillRect/>
          </a:stretch>
        </p:blipFill>
        <p:spPr>
          <a:xfrm>
            <a:off x="770010" y="1648397"/>
            <a:ext cx="7772400" cy="19622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00081"/>
            <a:ext cx="9745589" cy="16768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shows that the </a:t>
            </a:r>
            <a:r>
              <a:rPr lang="en-US" sz="2200" dirty="0">
                <a:solidFill>
                  <a:schemeClr val="accent3">
                    <a:lumMod val="25000"/>
                  </a:schemeClr>
                </a:solidFill>
                <a:highlight>
                  <a:srgbClr val="FFFF00"/>
                </a:highlight>
                <a:latin typeface="Abadi"/>
              </a:rPr>
              <a:t>success landing on ground pad has the highest frequency </a:t>
            </a:r>
            <a:r>
              <a:rPr lang="en-US" sz="2200" dirty="0">
                <a:solidFill>
                  <a:schemeClr val="accent3">
                    <a:lumMod val="25000"/>
                  </a:schemeClr>
                </a:solidFill>
                <a:latin typeface="Abadi"/>
              </a:rPr>
              <a:t>followed by failure of drone ships.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D54153E-447B-1135-7FAD-D827DEC1E1B8}"/>
              </a:ext>
            </a:extLst>
          </p:cNvPr>
          <p:cNvPicPr>
            <a:picLocks noChangeAspect="1"/>
          </p:cNvPicPr>
          <p:nvPr/>
        </p:nvPicPr>
        <p:blipFill>
          <a:blip r:embed="rId3"/>
          <a:stretch>
            <a:fillRect/>
          </a:stretch>
        </p:blipFill>
        <p:spPr>
          <a:xfrm>
            <a:off x="770010" y="1682665"/>
            <a:ext cx="7772400" cy="20748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B66D54C1-54FC-9BF3-0ADA-365B61B487A4}"/>
              </a:ext>
            </a:extLst>
          </p:cNvPr>
          <p:cNvPicPr>
            <a:picLocks noGrp="1" noChangeAspect="1"/>
          </p:cNvPicPr>
          <p:nvPr>
            <p:ph idx="4294967295"/>
          </p:nvPr>
        </p:nvPicPr>
        <p:blipFill>
          <a:blip r:embed="rId3"/>
          <a:stretch>
            <a:fillRect/>
          </a:stretch>
        </p:blipFill>
        <p:spPr>
          <a:xfrm>
            <a:off x="6027811" y="1689879"/>
            <a:ext cx="5678099" cy="433569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on Global Map</a:t>
            </a:r>
          </a:p>
        </p:txBody>
      </p:sp>
      <p:sp>
        <p:nvSpPr>
          <p:cNvPr id="6" name="TextBox 5">
            <a:extLst>
              <a:ext uri="{FF2B5EF4-FFF2-40B4-BE49-F238E27FC236}">
                <a16:creationId xmlns:a16="http://schemas.microsoft.com/office/drawing/2014/main" id="{7083409B-9474-8391-2E4C-1A86C31B0C95}"/>
              </a:ext>
            </a:extLst>
          </p:cNvPr>
          <p:cNvSpPr txBox="1"/>
          <p:nvPr/>
        </p:nvSpPr>
        <p:spPr>
          <a:xfrm>
            <a:off x="883577" y="2149566"/>
            <a:ext cx="4777483"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Abadi"/>
              </a:rPr>
              <a:t>The screenshot shows the launch sites as marker objects where the mission took place.</a:t>
            </a:r>
          </a:p>
          <a:p>
            <a:pPr marL="285750" indent="-285750">
              <a:buFont typeface="Arial" panose="020B0604020202020204" pitchFamily="34" charset="0"/>
              <a:buChar char="•"/>
            </a:pPr>
            <a:endParaRPr lang="en-US" dirty="0">
              <a:solidFill>
                <a:schemeClr val="accent3">
                  <a:lumMod val="25000"/>
                </a:schemeClr>
              </a:solidFill>
              <a:latin typeface="Abadi"/>
            </a:endParaRPr>
          </a:p>
          <a:p>
            <a:pPr marL="285750" indent="-285750">
              <a:buFont typeface="Arial" panose="020B0604020202020204" pitchFamily="34" charset="0"/>
              <a:buChar char="•"/>
            </a:pPr>
            <a:r>
              <a:rPr lang="en-US" dirty="0">
                <a:solidFill>
                  <a:schemeClr val="accent3">
                    <a:lumMod val="25000"/>
                  </a:schemeClr>
                </a:solidFill>
                <a:latin typeface="Abadi"/>
              </a:rPr>
              <a:t>First a folium map was created, followed by adding markers as a child object on the Folium Map object.</a:t>
            </a:r>
          </a:p>
          <a:p>
            <a:pPr marL="285750" indent="-285750">
              <a:buFont typeface="Arial" panose="020B0604020202020204" pitchFamily="34" charset="0"/>
              <a:buChar char="•"/>
            </a:pPr>
            <a:endParaRPr lang="en-US" dirty="0">
              <a:solidFill>
                <a:schemeClr val="accent3">
                  <a:lumMod val="25000"/>
                </a:schemeClr>
              </a:solidFill>
              <a:latin typeface="Abadi"/>
            </a:endParaRPr>
          </a:p>
          <a:p>
            <a:pPr marL="285750" indent="-285750">
              <a:buFont typeface="Arial" panose="020B0604020202020204" pitchFamily="34" charset="0"/>
              <a:buChar char="•"/>
            </a:pPr>
            <a:r>
              <a:rPr lang="en-US" dirty="0">
                <a:solidFill>
                  <a:schemeClr val="accent3">
                    <a:lumMod val="25000"/>
                  </a:schemeClr>
                </a:solidFill>
                <a:latin typeface="Abadi"/>
              </a:rPr>
              <a:t>Marker color is </a:t>
            </a:r>
            <a:r>
              <a:rPr lang="en-US" dirty="0">
                <a:solidFill>
                  <a:srgbClr val="FF0000"/>
                </a:solidFill>
                <a:latin typeface="Abadi"/>
              </a:rPr>
              <a:t>red</a:t>
            </a:r>
            <a:r>
              <a:rPr lang="en-US" dirty="0">
                <a:solidFill>
                  <a:schemeClr val="accent3">
                    <a:lumMod val="25000"/>
                  </a:schemeClr>
                </a:solidFill>
                <a:latin typeface="Abadi"/>
              </a:rPr>
              <a:t> with a circle of radius </a:t>
            </a:r>
            <a:r>
              <a:rPr lang="en-US" dirty="0">
                <a:solidFill>
                  <a:srgbClr val="FF0000"/>
                </a:solidFill>
                <a:latin typeface="Abadi"/>
              </a:rPr>
              <a:t>1000 units</a:t>
            </a:r>
            <a:r>
              <a:rPr lang="en-US" dirty="0">
                <a:solidFill>
                  <a:schemeClr val="accent3">
                    <a:lumMod val="25000"/>
                  </a:schemeClr>
                </a:solidFill>
                <a:latin typeface="Abadi"/>
              </a:rPr>
              <a:t>.</a:t>
            </a:r>
          </a:p>
          <a:p>
            <a:endParaRPr lang="en-US" sz="18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screenshot demonstrates the successful and failed launch outcomes of past missions shown as markers with color code (green for success, red for failure) at a specific launch site.</a:t>
            </a:r>
          </a:p>
          <a:p>
            <a:pPr>
              <a:lnSpc>
                <a:spcPct val="100000"/>
              </a:lnSpc>
              <a:spcBef>
                <a:spcPts val="1400"/>
              </a:spcBef>
            </a:pPr>
            <a:r>
              <a:rPr lang="en-US" sz="2200" dirty="0">
                <a:solidFill>
                  <a:schemeClr val="accent3">
                    <a:lumMod val="25000"/>
                  </a:schemeClr>
                </a:solidFill>
                <a:latin typeface="Abadi"/>
              </a:rPr>
              <a:t>Based on the number of success and failures we can determine which sites are prone to failure for landing during first stage phase.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Launch Outcome Markers</a:t>
            </a:r>
          </a:p>
        </p:txBody>
      </p:sp>
      <p:pic>
        <p:nvPicPr>
          <p:cNvPr id="2" name="Picture 1">
            <a:extLst>
              <a:ext uri="{FF2B5EF4-FFF2-40B4-BE49-F238E27FC236}">
                <a16:creationId xmlns:a16="http://schemas.microsoft.com/office/drawing/2014/main" id="{7DD26BC1-4D34-C705-5A44-38AD748358AE}"/>
              </a:ext>
            </a:extLst>
          </p:cNvPr>
          <p:cNvPicPr>
            <a:picLocks noChangeAspect="1"/>
          </p:cNvPicPr>
          <p:nvPr/>
        </p:nvPicPr>
        <p:blipFill>
          <a:blip r:embed="rId3"/>
          <a:stretch>
            <a:fillRect/>
          </a:stretch>
        </p:blipFill>
        <p:spPr>
          <a:xfrm>
            <a:off x="6581786" y="1825625"/>
            <a:ext cx="5085375" cy="39539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32599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screenshot shows the proximity of nearest highway, railway, city and coastline from the launch site.</a:t>
            </a:r>
          </a:p>
          <a:p>
            <a:pPr>
              <a:lnSpc>
                <a:spcPct val="100000"/>
              </a:lnSpc>
              <a:spcBef>
                <a:spcPts val="1400"/>
              </a:spcBef>
            </a:pPr>
            <a:r>
              <a:rPr lang="en-US" sz="2200" dirty="0">
                <a:solidFill>
                  <a:schemeClr val="accent3">
                    <a:lumMod val="25000"/>
                  </a:schemeClr>
                </a:solidFill>
                <a:latin typeface="Abadi"/>
              </a:rPr>
              <a:t>It is evident from the diagram that the launch site is in proximity with railway,</a:t>
            </a:r>
            <a:r>
              <a:rPr lang="en-US" sz="2200" dirty="0">
                <a:solidFill>
                  <a:schemeClr val="accent3">
                    <a:lumMod val="25000"/>
                  </a:schemeClr>
                </a:solidFill>
                <a:latin typeface="Abadi" panose="020B0604020104020204" pitchFamily="34" charset="0"/>
              </a:rPr>
              <a:t> highway and coastline areas with city being the farthest.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nearest civil areas from launch site</a:t>
            </a:r>
          </a:p>
        </p:txBody>
      </p:sp>
      <p:pic>
        <p:nvPicPr>
          <p:cNvPr id="2" name="Picture 1">
            <a:extLst>
              <a:ext uri="{FF2B5EF4-FFF2-40B4-BE49-F238E27FC236}">
                <a16:creationId xmlns:a16="http://schemas.microsoft.com/office/drawing/2014/main" id="{B358A4C7-B167-32A7-336D-4FB9DAAC10D8}"/>
              </a:ext>
            </a:extLst>
          </p:cNvPr>
          <p:cNvPicPr>
            <a:picLocks noChangeAspect="1"/>
          </p:cNvPicPr>
          <p:nvPr/>
        </p:nvPicPr>
        <p:blipFill>
          <a:blip r:embed="rId3"/>
          <a:stretch>
            <a:fillRect/>
          </a:stretch>
        </p:blipFill>
        <p:spPr>
          <a:xfrm>
            <a:off x="6728619" y="1690688"/>
            <a:ext cx="4887171" cy="25114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7469" y="4889048"/>
            <a:ext cx="10778142" cy="14303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shows the proportion of success rates for all sites.</a:t>
            </a:r>
          </a:p>
          <a:p>
            <a:pPr>
              <a:lnSpc>
                <a:spcPct val="100000"/>
              </a:lnSpc>
              <a:spcBef>
                <a:spcPts val="1400"/>
              </a:spcBef>
            </a:pPr>
            <a:r>
              <a:rPr lang="en-US" sz="2200" dirty="0">
                <a:solidFill>
                  <a:schemeClr val="accent3">
                    <a:lumMod val="25000"/>
                  </a:schemeClr>
                </a:solidFill>
                <a:latin typeface="Abadi"/>
              </a:rPr>
              <a:t>The launch site </a:t>
            </a:r>
            <a:r>
              <a:rPr lang="en-US" sz="2200" dirty="0">
                <a:solidFill>
                  <a:schemeClr val="accent3">
                    <a:lumMod val="25000"/>
                  </a:schemeClr>
                </a:solidFill>
                <a:highlight>
                  <a:srgbClr val="FFFF00"/>
                </a:highlight>
                <a:latin typeface="Abadi"/>
              </a:rPr>
              <a:t>KSC LC-39A </a:t>
            </a:r>
            <a:r>
              <a:rPr lang="en-US" sz="2200" dirty="0">
                <a:solidFill>
                  <a:schemeClr val="accent3">
                    <a:lumMod val="25000"/>
                  </a:schemeClr>
                </a:solidFill>
                <a:latin typeface="Abadi"/>
              </a:rPr>
              <a:t>has the </a:t>
            </a:r>
            <a:r>
              <a:rPr lang="en-US" sz="2200" dirty="0">
                <a:solidFill>
                  <a:srgbClr val="FF0000"/>
                </a:solidFill>
                <a:latin typeface="Abadi"/>
              </a:rPr>
              <a:t>highest</a:t>
            </a:r>
            <a:r>
              <a:rPr lang="en-US" sz="2200" dirty="0">
                <a:solidFill>
                  <a:schemeClr val="accent3">
                    <a:lumMod val="25000"/>
                  </a:schemeClr>
                </a:solidFill>
                <a:latin typeface="Abadi"/>
              </a:rPr>
              <a:t> success rate and </a:t>
            </a:r>
            <a:r>
              <a:rPr lang="en-US" sz="2200" dirty="0">
                <a:solidFill>
                  <a:schemeClr val="accent3">
                    <a:lumMod val="25000"/>
                  </a:schemeClr>
                </a:solidFill>
                <a:highlight>
                  <a:srgbClr val="FFFF00"/>
                </a:highlight>
                <a:latin typeface="Abadi"/>
              </a:rPr>
              <a:t>CCAFS SLC-40 </a:t>
            </a:r>
            <a:r>
              <a:rPr lang="en-US" sz="2200" dirty="0">
                <a:solidFill>
                  <a:schemeClr val="accent3">
                    <a:lumMod val="25000"/>
                  </a:schemeClr>
                </a:solidFill>
                <a:latin typeface="Abadi"/>
              </a:rPr>
              <a:t>has the </a:t>
            </a:r>
            <a:r>
              <a:rPr lang="en-US" sz="2200" dirty="0">
                <a:solidFill>
                  <a:srgbClr val="FF0000"/>
                </a:solidFill>
                <a:latin typeface="Abadi"/>
              </a:rPr>
              <a:t>lowest</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Picture 1">
            <a:extLst>
              <a:ext uri="{FF2B5EF4-FFF2-40B4-BE49-F238E27FC236}">
                <a16:creationId xmlns:a16="http://schemas.microsoft.com/office/drawing/2014/main" id="{32174CB3-D610-6256-E60F-BC9F1F734A1C}"/>
              </a:ext>
            </a:extLst>
          </p:cNvPr>
          <p:cNvPicPr>
            <a:picLocks noChangeAspect="1"/>
          </p:cNvPicPr>
          <p:nvPr/>
        </p:nvPicPr>
        <p:blipFill>
          <a:blip r:embed="rId3"/>
          <a:stretch>
            <a:fillRect/>
          </a:stretch>
        </p:blipFill>
        <p:spPr>
          <a:xfrm>
            <a:off x="2176228" y="1576633"/>
            <a:ext cx="7769156" cy="28926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220146" cy="489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The commercial space age is here and companies are investing in space projects to make space travel convenient and affordable to the audience. There are several companies like </a:t>
            </a:r>
            <a:r>
              <a:rPr lang="en-US" sz="2000" dirty="0">
                <a:solidFill>
                  <a:schemeClr val="accent3">
                    <a:lumMod val="25000"/>
                  </a:schemeClr>
                </a:solidFill>
                <a:highlight>
                  <a:srgbClr val="FFFF00"/>
                </a:highlight>
                <a:latin typeface="Abadi" panose="020B0604020104020204" pitchFamily="34" charset="0"/>
              </a:rPr>
              <a:t>Blue Orbital, Virgin Galactic and Rocket Lab</a:t>
            </a:r>
            <a:r>
              <a:rPr lang="en-US" sz="2000" dirty="0">
                <a:solidFill>
                  <a:schemeClr val="accent3">
                    <a:lumMod val="25000"/>
                  </a:schemeClr>
                </a:solidFill>
                <a:latin typeface="Abadi" panose="020B0604020104020204" pitchFamily="34" charset="0"/>
              </a:rPr>
              <a:t> working hard to make satellite providers and reusable rockets. </a:t>
            </a:r>
          </a:p>
          <a:p>
            <a:pPr>
              <a:spcBef>
                <a:spcPts val="1400"/>
              </a:spcBef>
            </a:pPr>
            <a:r>
              <a:rPr lang="en-US" sz="2000" dirty="0">
                <a:solidFill>
                  <a:schemeClr val="accent3">
                    <a:lumMod val="25000"/>
                  </a:schemeClr>
                </a:solidFill>
                <a:latin typeface="Abadi" panose="020B0604020104020204" pitchFamily="34" charset="0"/>
              </a:rPr>
              <a:t>However, </a:t>
            </a:r>
            <a:r>
              <a:rPr lang="en-US" sz="2000" dirty="0">
                <a:solidFill>
                  <a:schemeClr val="accent3">
                    <a:lumMod val="25000"/>
                  </a:schemeClr>
                </a:solidFill>
                <a:highlight>
                  <a:srgbClr val="FFFF00"/>
                </a:highlight>
                <a:latin typeface="Abadi" panose="020B0604020104020204" pitchFamily="34" charset="0"/>
              </a:rPr>
              <a:t>SpaceX</a:t>
            </a:r>
            <a:r>
              <a:rPr lang="en-US" sz="2000" dirty="0">
                <a:solidFill>
                  <a:schemeClr val="accent3">
                    <a:lumMod val="25000"/>
                  </a:schemeClr>
                </a:solidFill>
                <a:latin typeface="Abadi" panose="020B0604020104020204" pitchFamily="34" charset="0"/>
              </a:rPr>
              <a:t> founded by billionaire industrialist </a:t>
            </a:r>
            <a:r>
              <a:rPr lang="en-US" sz="2000" dirty="0">
                <a:solidFill>
                  <a:schemeClr val="accent3">
                    <a:lumMod val="25000"/>
                  </a:schemeClr>
                </a:solidFill>
                <a:highlight>
                  <a:srgbClr val="FFFF00"/>
                </a:highlight>
                <a:latin typeface="Abadi" panose="020B0604020104020204" pitchFamily="34" charset="0"/>
              </a:rPr>
              <a:t>Elon Musk</a:t>
            </a:r>
            <a:r>
              <a:rPr lang="en-US" sz="2000" dirty="0">
                <a:solidFill>
                  <a:schemeClr val="accent3">
                    <a:lumMod val="25000"/>
                  </a:schemeClr>
                </a:solidFill>
                <a:latin typeface="Abadi" panose="020B0604020104020204" pitchFamily="34" charset="0"/>
              </a:rPr>
              <a:t> is one of the top companies among them who have a steady growth in their space missions with one of their popular projects called </a:t>
            </a:r>
            <a:r>
              <a:rPr lang="en-US" sz="2000" dirty="0">
                <a:solidFill>
                  <a:schemeClr val="accent3">
                    <a:lumMod val="25000"/>
                  </a:schemeClr>
                </a:solidFill>
                <a:highlight>
                  <a:srgbClr val="FFFF00"/>
                </a:highlight>
                <a:latin typeface="Abadi" panose="020B0604020104020204" pitchFamily="34" charset="0"/>
              </a:rPr>
              <a:t>Falcon 9</a:t>
            </a:r>
            <a:r>
              <a:rPr lang="en-US" sz="2000" dirty="0">
                <a:solidFill>
                  <a:schemeClr val="accent3">
                    <a:lumMod val="25000"/>
                  </a:schemeClr>
                </a:solidFill>
                <a:latin typeface="Abadi" panose="020B0604020104020204" pitchFamily="34" charset="0"/>
              </a:rPr>
              <a:t>.</a:t>
            </a:r>
          </a:p>
          <a:p>
            <a:pPr>
              <a:spcBef>
                <a:spcPts val="1400"/>
              </a:spcBef>
            </a:pPr>
            <a:r>
              <a:rPr lang="en-US" sz="2000" dirty="0">
                <a:solidFill>
                  <a:schemeClr val="accent3">
                    <a:lumMod val="25000"/>
                  </a:schemeClr>
                </a:solidFill>
                <a:latin typeface="Abadi" panose="020B0604020104020204" pitchFamily="34" charset="0"/>
              </a:rPr>
              <a:t>Our company </a:t>
            </a:r>
            <a:r>
              <a:rPr lang="en-US" sz="2000" dirty="0">
                <a:solidFill>
                  <a:schemeClr val="accent3">
                    <a:lumMod val="25000"/>
                  </a:schemeClr>
                </a:solidFill>
                <a:highlight>
                  <a:srgbClr val="FFFF00"/>
                </a:highlight>
                <a:latin typeface="Abadi" panose="020B0604020104020204" pitchFamily="34" charset="0"/>
              </a:rPr>
              <a:t>SpaceY</a:t>
            </a:r>
            <a:r>
              <a:rPr lang="en-US" sz="2000" dirty="0">
                <a:solidFill>
                  <a:schemeClr val="accent3">
                    <a:lumMod val="25000"/>
                  </a:schemeClr>
                </a:solidFill>
                <a:latin typeface="Abadi" panose="020B0604020104020204" pitchFamily="34" charset="0"/>
              </a:rPr>
              <a:t> is trying to analyze the landing success probability of first stage rockets based on the data gathered from SpaceX sites in order to take a decision for future space projects for our company. </a:t>
            </a:r>
          </a:p>
          <a:p>
            <a:pPr>
              <a:spcBef>
                <a:spcPts val="1400"/>
              </a:spcBef>
            </a:pPr>
            <a:r>
              <a:rPr lang="en-US" sz="2000" dirty="0">
                <a:solidFill>
                  <a:schemeClr val="accent3">
                    <a:lumMod val="25000"/>
                  </a:schemeClr>
                </a:solidFill>
                <a:latin typeface="Abadi" panose="020B0604020104020204" pitchFamily="34" charset="0"/>
              </a:rPr>
              <a:t>To solve this problem, we need to address the following questions:</a:t>
            </a:r>
          </a:p>
          <a:p>
            <a:pPr lvl="1">
              <a:spcBef>
                <a:spcPts val="1400"/>
              </a:spcBef>
            </a:pPr>
            <a:r>
              <a:rPr lang="en-US" sz="1600" dirty="0">
                <a:solidFill>
                  <a:srgbClr val="FF0000"/>
                </a:solidFill>
                <a:latin typeface="Abadi" panose="020B0604020104020204" pitchFamily="34" charset="0"/>
              </a:rPr>
              <a:t>How many landing sites are there in this project?</a:t>
            </a:r>
          </a:p>
          <a:p>
            <a:pPr lvl="1">
              <a:spcBef>
                <a:spcPts val="1400"/>
              </a:spcBef>
            </a:pPr>
            <a:r>
              <a:rPr lang="en-US" sz="1600" dirty="0">
                <a:solidFill>
                  <a:srgbClr val="FF0000"/>
                </a:solidFill>
                <a:latin typeface="Abadi" panose="020B0604020104020204" pitchFamily="34" charset="0"/>
              </a:rPr>
              <a:t>Which landing sites have the most successful landings?</a:t>
            </a:r>
          </a:p>
          <a:p>
            <a:pPr lvl="1">
              <a:spcBef>
                <a:spcPts val="1400"/>
              </a:spcBef>
            </a:pPr>
            <a:r>
              <a:rPr lang="en-US" sz="1600" dirty="0">
                <a:solidFill>
                  <a:srgbClr val="FF0000"/>
                </a:solidFill>
                <a:latin typeface="Abadi" panose="020B0604020104020204" pitchFamily="34" charset="0"/>
              </a:rPr>
              <a:t>How factors like boosters, payload mass affects the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0225"/>
            <a:ext cx="10916867" cy="12967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a:t>
            </a:r>
            <a:r>
              <a:rPr lang="en-US" sz="2200" dirty="0">
                <a:solidFill>
                  <a:schemeClr val="accent3">
                    <a:lumMod val="25000"/>
                  </a:schemeClr>
                </a:solidFill>
                <a:highlight>
                  <a:srgbClr val="FFFF00"/>
                </a:highlight>
                <a:latin typeface="Abadi"/>
              </a:rPr>
              <a:t>KSC LC-39A </a:t>
            </a:r>
            <a:r>
              <a:rPr lang="en-US" sz="2200" dirty="0">
                <a:solidFill>
                  <a:schemeClr val="accent3">
                    <a:lumMod val="25000"/>
                  </a:schemeClr>
                </a:solidFill>
                <a:latin typeface="Abadi"/>
              </a:rPr>
              <a:t>has the highest success ratio with success rate around </a:t>
            </a:r>
            <a:r>
              <a:rPr lang="en-US" sz="2200" dirty="0">
                <a:solidFill>
                  <a:srgbClr val="FF0000"/>
                </a:solidFill>
                <a:latin typeface="Abadi"/>
              </a:rPr>
              <a:t>77%.</a:t>
            </a:r>
          </a:p>
          <a:p>
            <a:pPr>
              <a:lnSpc>
                <a:spcPct val="100000"/>
              </a:lnSpc>
              <a:spcBef>
                <a:spcPts val="1400"/>
              </a:spcBef>
            </a:pPr>
            <a:r>
              <a:rPr lang="en-US" sz="2200" dirty="0">
                <a:solidFill>
                  <a:schemeClr val="accent3">
                    <a:lumMod val="25000"/>
                  </a:schemeClr>
                </a:solidFill>
                <a:latin typeface="Abadi"/>
              </a:rPr>
              <a:t>Failure Rate is </a:t>
            </a:r>
            <a:r>
              <a:rPr lang="en-US" sz="2200" dirty="0">
                <a:solidFill>
                  <a:srgbClr val="FF0000"/>
                </a:solidFill>
                <a:latin typeface="Abadi"/>
              </a:rPr>
              <a:t>23%</a:t>
            </a:r>
            <a:r>
              <a:rPr lang="en-US" sz="2200" dirty="0">
                <a:solidFill>
                  <a:schemeClr val="accent3">
                    <a:lumMod val="25000"/>
                  </a:schemeClr>
                </a:solidFill>
                <a:latin typeface="Abadi"/>
              </a:rPr>
              <a: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 with Highest Success Ratio</a:t>
            </a:r>
          </a:p>
        </p:txBody>
      </p:sp>
      <p:pic>
        <p:nvPicPr>
          <p:cNvPr id="2" name="Picture 1">
            <a:extLst>
              <a:ext uri="{FF2B5EF4-FFF2-40B4-BE49-F238E27FC236}">
                <a16:creationId xmlns:a16="http://schemas.microsoft.com/office/drawing/2014/main" id="{39C2F65C-E8F6-DE02-233F-178E5168F049}"/>
              </a:ext>
            </a:extLst>
          </p:cNvPr>
          <p:cNvPicPr>
            <a:picLocks noChangeAspect="1"/>
          </p:cNvPicPr>
          <p:nvPr/>
        </p:nvPicPr>
        <p:blipFill>
          <a:blip r:embed="rId3"/>
          <a:stretch>
            <a:fillRect/>
          </a:stretch>
        </p:blipFill>
        <p:spPr>
          <a:xfrm>
            <a:off x="2068531" y="1501480"/>
            <a:ext cx="7745576" cy="3046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0695" y="5459397"/>
            <a:ext cx="10188815" cy="11323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as the </a:t>
            </a:r>
            <a:r>
              <a:rPr lang="en-US" sz="2200" dirty="0">
                <a:solidFill>
                  <a:srgbClr val="FF0000"/>
                </a:solidFill>
                <a:latin typeface="Abadi" panose="020B0604020104020204" pitchFamily="34" charset="0"/>
              </a:rPr>
              <a:t>payload mass gets heavier</a:t>
            </a:r>
            <a:r>
              <a:rPr lang="en-US" sz="2200" dirty="0">
                <a:solidFill>
                  <a:schemeClr val="accent3">
                    <a:lumMod val="25000"/>
                  </a:schemeClr>
                </a:solidFill>
                <a:latin typeface="Abadi" panose="020B0604020104020204" pitchFamily="34" charset="0"/>
              </a:rPr>
              <a:t>, there is </a:t>
            </a:r>
            <a:r>
              <a:rPr lang="en-US" sz="2200" dirty="0">
                <a:solidFill>
                  <a:srgbClr val="FF0000"/>
                </a:solidFill>
                <a:latin typeface="Abadi" panose="020B0604020104020204" pitchFamily="34" charset="0"/>
              </a:rPr>
              <a:t>lesser chance of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Payload and Success Rate for all Sites</a:t>
            </a:r>
          </a:p>
        </p:txBody>
      </p:sp>
      <p:pic>
        <p:nvPicPr>
          <p:cNvPr id="2" name="Picture 1">
            <a:extLst>
              <a:ext uri="{FF2B5EF4-FFF2-40B4-BE49-F238E27FC236}">
                <a16:creationId xmlns:a16="http://schemas.microsoft.com/office/drawing/2014/main" id="{8C5065F3-CE3E-3B05-1F6E-DAE31B114690}"/>
              </a:ext>
            </a:extLst>
          </p:cNvPr>
          <p:cNvPicPr>
            <a:picLocks noChangeAspect="1"/>
          </p:cNvPicPr>
          <p:nvPr/>
        </p:nvPicPr>
        <p:blipFill>
          <a:blip r:embed="rId3"/>
          <a:stretch>
            <a:fillRect/>
          </a:stretch>
        </p:blipFill>
        <p:spPr>
          <a:xfrm>
            <a:off x="925952" y="1559128"/>
            <a:ext cx="10359659" cy="354699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a:rPr>
              <a:t>Based on the bar graph shown on the right, all classification models are getting same training accuracy except </a:t>
            </a:r>
            <a:r>
              <a:rPr lang="en-US" sz="1600" dirty="0">
                <a:solidFill>
                  <a:schemeClr val="accent3">
                    <a:lumMod val="25000"/>
                  </a:schemeClr>
                </a:solidFill>
                <a:highlight>
                  <a:srgbClr val="FFFF00"/>
                </a:highlight>
                <a:latin typeface="Abadi"/>
              </a:rPr>
              <a:t>Decision Tree Classifier with an accuracy of around 88%.</a:t>
            </a:r>
          </a:p>
          <a:p>
            <a:pPr>
              <a:lnSpc>
                <a:spcPct val="100000"/>
              </a:lnSpc>
              <a:spcBef>
                <a:spcPts val="1400"/>
              </a:spcBef>
            </a:pPr>
            <a:r>
              <a:rPr lang="en-US" sz="1600" dirty="0">
                <a:solidFill>
                  <a:schemeClr val="accent3">
                    <a:lumMod val="25000"/>
                  </a:schemeClr>
                </a:solidFill>
                <a:latin typeface="Abadi"/>
              </a:rPr>
              <a:t>Based on the test accuracies, it is evident that except Decision Tree Classifier any other model can be picked up as </a:t>
            </a:r>
            <a:r>
              <a:rPr lang="en-US" sz="1600" dirty="0">
                <a:solidFill>
                  <a:srgbClr val="FF0000"/>
                </a:solidFill>
                <a:latin typeface="Abadi"/>
              </a:rPr>
              <a:t>decision tree is overfitting</a:t>
            </a:r>
            <a:r>
              <a:rPr lang="en-US" sz="1600" dirty="0">
                <a:solidFill>
                  <a:schemeClr val="accent3">
                    <a:lumMod val="25000"/>
                  </a:schemeClr>
                </a:solidFill>
                <a:latin typeface="Abadi"/>
              </a:rPr>
              <a:t> as there is quite a noticeable difference between train and test accuracies.</a:t>
            </a:r>
          </a:p>
          <a:p>
            <a:pPr>
              <a:lnSpc>
                <a:spcPct val="100000"/>
              </a:lnSpc>
              <a:spcBef>
                <a:spcPts val="1400"/>
              </a:spcBef>
            </a:pPr>
            <a:r>
              <a:rPr lang="en-US" sz="1600" dirty="0">
                <a:solidFill>
                  <a:schemeClr val="accent3">
                    <a:lumMod val="25000"/>
                  </a:schemeClr>
                </a:solidFill>
                <a:latin typeface="Abadi" panose="020B0604020104020204" pitchFamily="34" charset="0"/>
              </a:rPr>
              <a:t>For </a:t>
            </a:r>
            <a:r>
              <a:rPr lang="en-US" sz="1600" dirty="0">
                <a:solidFill>
                  <a:srgbClr val="FF0000"/>
                </a:solidFill>
                <a:latin typeface="Abadi" panose="020B0604020104020204" pitchFamily="34" charset="0"/>
              </a:rPr>
              <a:t>simplicity</a:t>
            </a:r>
            <a:r>
              <a:rPr lang="en-US" sz="1600" dirty="0">
                <a:solidFill>
                  <a:schemeClr val="accent3">
                    <a:lumMod val="25000"/>
                  </a:schemeClr>
                </a:solidFill>
                <a:latin typeface="Abadi" panose="020B0604020104020204" pitchFamily="34" charset="0"/>
              </a:rPr>
              <a:t> we can pick </a:t>
            </a:r>
            <a:r>
              <a:rPr lang="en-US" sz="1600" dirty="0">
                <a:solidFill>
                  <a:schemeClr val="accent3">
                    <a:lumMod val="25000"/>
                  </a:schemeClr>
                </a:solidFill>
                <a:highlight>
                  <a:srgbClr val="FFFF00"/>
                </a:highlight>
                <a:latin typeface="Abadi" panose="020B0604020104020204" pitchFamily="34" charset="0"/>
              </a:rPr>
              <a:t>Logistic Regression</a:t>
            </a:r>
            <a:r>
              <a:rPr lang="en-US" sz="1600" dirty="0">
                <a:solidFill>
                  <a:schemeClr val="accent3">
                    <a:lumMod val="25000"/>
                  </a:schemeClr>
                </a:solidFill>
                <a:latin typeface="Abadi" panose="020B0604020104020204" pitchFamily="34" charset="0"/>
              </a:rPr>
              <a:t> model as the passed data has been transformed into numeric data with standardization.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381D855-D509-CBA1-953E-8FC82318BDFA}"/>
              </a:ext>
            </a:extLst>
          </p:cNvPr>
          <p:cNvPicPr>
            <a:picLocks noChangeAspect="1"/>
          </p:cNvPicPr>
          <p:nvPr/>
        </p:nvPicPr>
        <p:blipFill>
          <a:blip r:embed="rId3"/>
          <a:stretch>
            <a:fillRect/>
          </a:stretch>
        </p:blipFill>
        <p:spPr>
          <a:xfrm>
            <a:off x="7791612" y="1445102"/>
            <a:ext cx="3187009" cy="2540285"/>
          </a:xfrm>
          <a:prstGeom prst="rect">
            <a:avLst/>
          </a:prstGeom>
        </p:spPr>
      </p:pic>
      <p:pic>
        <p:nvPicPr>
          <p:cNvPr id="3" name="Picture 2">
            <a:extLst>
              <a:ext uri="{FF2B5EF4-FFF2-40B4-BE49-F238E27FC236}">
                <a16:creationId xmlns:a16="http://schemas.microsoft.com/office/drawing/2014/main" id="{EB817DCC-35EF-6D1C-DFEE-85C1AB8D781E}"/>
              </a:ext>
            </a:extLst>
          </p:cNvPr>
          <p:cNvPicPr>
            <a:picLocks noChangeAspect="1"/>
          </p:cNvPicPr>
          <p:nvPr/>
        </p:nvPicPr>
        <p:blipFill>
          <a:blip r:embed="rId4"/>
          <a:stretch>
            <a:fillRect/>
          </a:stretch>
        </p:blipFill>
        <p:spPr>
          <a:xfrm>
            <a:off x="7775005" y="4142755"/>
            <a:ext cx="3203616" cy="24408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13536"/>
            <a:ext cx="5325989" cy="405545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metric is for </a:t>
            </a:r>
            <a:r>
              <a:rPr lang="en-US" sz="2200" dirty="0">
                <a:solidFill>
                  <a:schemeClr val="accent3">
                    <a:lumMod val="25000"/>
                  </a:schemeClr>
                </a:solidFill>
                <a:highlight>
                  <a:srgbClr val="FFFF00"/>
                </a:highlight>
                <a:latin typeface="Abadi" panose="020B0604020104020204" pitchFamily="34" charset="0"/>
              </a:rPr>
              <a:t>logistic regression </a:t>
            </a:r>
            <a:r>
              <a:rPr lang="en-US" sz="2200" dirty="0">
                <a:solidFill>
                  <a:schemeClr val="accent3">
                    <a:lumMod val="25000"/>
                  </a:schemeClr>
                </a:solidFill>
                <a:latin typeface="Abadi" panose="020B0604020104020204" pitchFamily="34" charset="0"/>
              </a:rPr>
              <a:t>model.</a:t>
            </a:r>
          </a:p>
          <a:p>
            <a:pPr>
              <a:lnSpc>
                <a:spcPct val="100000"/>
              </a:lnSpc>
              <a:spcBef>
                <a:spcPts val="1400"/>
              </a:spcBef>
            </a:pPr>
            <a:r>
              <a:rPr lang="en-US" sz="2200" dirty="0">
                <a:solidFill>
                  <a:schemeClr val="accent3">
                    <a:lumMod val="25000"/>
                  </a:schemeClr>
                </a:solidFill>
                <a:latin typeface="Abadi" panose="020B0604020104020204" pitchFamily="34" charset="0"/>
              </a:rPr>
              <a:t>The matrix on the right is the </a:t>
            </a:r>
            <a:r>
              <a:rPr lang="en-US" sz="2200" dirty="0">
                <a:solidFill>
                  <a:schemeClr val="accent3">
                    <a:lumMod val="25000"/>
                  </a:schemeClr>
                </a:solidFill>
                <a:highlight>
                  <a:srgbClr val="FFFF00"/>
                </a:highlight>
                <a:latin typeface="Abadi" panose="020B0604020104020204" pitchFamily="34" charset="0"/>
              </a:rPr>
              <a:t>confusion matrix</a:t>
            </a:r>
            <a:r>
              <a:rPr lang="en-US" sz="2200" dirty="0">
                <a:solidFill>
                  <a:schemeClr val="accent3">
                    <a:lumMod val="25000"/>
                  </a:schemeClr>
                </a:solidFill>
                <a:latin typeface="Abadi" panose="020B0604020104020204" pitchFamily="34" charset="0"/>
              </a:rPr>
              <a:t> with:</a:t>
            </a:r>
          </a:p>
          <a:p>
            <a:pPr lvl="1">
              <a:lnSpc>
                <a:spcPct val="100000"/>
              </a:lnSpc>
              <a:spcBef>
                <a:spcPts val="1400"/>
              </a:spcBef>
            </a:pPr>
            <a:r>
              <a:rPr lang="en-US" sz="1800" dirty="0">
                <a:solidFill>
                  <a:srgbClr val="FF0000"/>
                </a:solidFill>
                <a:latin typeface="Abadi" panose="020B0604020104020204" pitchFamily="34" charset="0"/>
              </a:rPr>
              <a:t>False Negatives = 0</a:t>
            </a:r>
          </a:p>
          <a:p>
            <a:pPr lvl="1">
              <a:lnSpc>
                <a:spcPct val="100000"/>
              </a:lnSpc>
              <a:spcBef>
                <a:spcPts val="1400"/>
              </a:spcBef>
            </a:pPr>
            <a:r>
              <a:rPr lang="en-US" sz="1800" dirty="0">
                <a:solidFill>
                  <a:srgbClr val="FF0000"/>
                </a:solidFill>
                <a:latin typeface="Abadi" panose="020B0604020104020204" pitchFamily="34" charset="0"/>
              </a:rPr>
              <a:t>False Positives = 3</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the model is performing quite well on the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highlight>
                  <a:srgbClr val="FFFF00"/>
                </a:highlight>
                <a:latin typeface="Abadi" panose="020B0604020104020204" pitchFamily="34" charset="0"/>
              </a:rPr>
              <a:t>training accuracy is around 85% with test accuracy of 83%.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DF671C2-F834-2791-7179-5AB86E392E49}"/>
              </a:ext>
            </a:extLst>
          </p:cNvPr>
          <p:cNvPicPr>
            <a:picLocks noChangeAspect="1"/>
          </p:cNvPicPr>
          <p:nvPr/>
        </p:nvPicPr>
        <p:blipFill>
          <a:blip r:embed="rId3"/>
          <a:stretch>
            <a:fillRect/>
          </a:stretch>
        </p:blipFill>
        <p:spPr>
          <a:xfrm>
            <a:off x="6543929" y="1813536"/>
            <a:ext cx="4914043" cy="42120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1418"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doing this analysis we can conclude that based on features like </a:t>
            </a:r>
            <a:r>
              <a:rPr lang="en-US" sz="2200" dirty="0">
                <a:solidFill>
                  <a:schemeClr val="accent3">
                    <a:lumMod val="25000"/>
                  </a:schemeClr>
                </a:solidFill>
                <a:highlight>
                  <a:srgbClr val="FFFF00"/>
                </a:highlight>
                <a:latin typeface="Abadi" panose="020B0604020104020204" pitchFamily="34" charset="0"/>
              </a:rPr>
              <a:t>Flight Number, Orbit, Payload Mass,  Launch Sites</a:t>
            </a:r>
            <a:r>
              <a:rPr lang="en-US" sz="2200" dirty="0">
                <a:solidFill>
                  <a:schemeClr val="accent3">
                    <a:lumMod val="25000"/>
                  </a:schemeClr>
                </a:solidFill>
                <a:latin typeface="Abadi" panose="020B0604020104020204" pitchFamily="34" charset="0"/>
              </a:rPr>
              <a:t> and other such variables we can determine whether the first stage will be successful or not. This is crucial in determining the </a:t>
            </a:r>
            <a:r>
              <a:rPr lang="en-US" sz="2200" dirty="0">
                <a:solidFill>
                  <a:srgbClr val="FF0000"/>
                </a:solidFill>
                <a:latin typeface="Abadi" panose="020B0604020104020204" pitchFamily="34" charset="0"/>
              </a:rPr>
              <a:t>cost of the project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Since the </a:t>
            </a:r>
            <a:r>
              <a:rPr lang="en-US" sz="2200" dirty="0">
                <a:solidFill>
                  <a:schemeClr val="accent3">
                    <a:lumMod val="25000"/>
                  </a:schemeClr>
                </a:solidFill>
                <a:highlight>
                  <a:srgbClr val="FFFF00"/>
                </a:highlight>
                <a:latin typeface="Abadi" panose="020B0604020104020204" pitchFamily="34" charset="0"/>
              </a:rPr>
              <a:t>classification models</a:t>
            </a:r>
            <a:r>
              <a:rPr lang="en-US" sz="2200" dirty="0">
                <a:solidFill>
                  <a:schemeClr val="accent3">
                    <a:lumMod val="25000"/>
                  </a:schemeClr>
                </a:solidFill>
                <a:latin typeface="Abadi" panose="020B0604020104020204" pitchFamily="34" charset="0"/>
              </a:rPr>
              <a:t> are </a:t>
            </a:r>
            <a:r>
              <a:rPr lang="en-US" sz="2200" dirty="0">
                <a:solidFill>
                  <a:srgbClr val="FF0000"/>
                </a:solidFill>
                <a:latin typeface="Abadi" panose="020B0604020104020204" pitchFamily="34" charset="0"/>
              </a:rPr>
              <a:t>generalizing</a:t>
            </a:r>
            <a:r>
              <a:rPr lang="en-US" sz="2200" dirty="0">
                <a:solidFill>
                  <a:schemeClr val="accent3">
                    <a:lumMod val="25000"/>
                  </a:schemeClr>
                </a:solidFill>
                <a:latin typeface="Abadi" panose="020B0604020104020204" pitchFamily="34" charset="0"/>
              </a:rPr>
              <a:t> quite well on the prior data. It means that they can predict the outcome of the mission with </a:t>
            </a:r>
            <a:r>
              <a:rPr lang="en-US" sz="2200" dirty="0">
                <a:solidFill>
                  <a:srgbClr val="FF0000"/>
                </a:solidFill>
                <a:latin typeface="Abadi" panose="020B0604020104020204" pitchFamily="34" charset="0"/>
              </a:rPr>
              <a:t>high precision and good recall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Though in past the chances of success were low, as the </a:t>
            </a:r>
            <a:r>
              <a:rPr lang="en-US" sz="2200" dirty="0">
                <a:solidFill>
                  <a:srgbClr val="FF0000"/>
                </a:solidFill>
                <a:latin typeface="Abadi" panose="020B0604020104020204" pitchFamily="34" charset="0"/>
              </a:rPr>
              <a:t>time progressed </a:t>
            </a:r>
            <a:r>
              <a:rPr lang="en-US" sz="2200" dirty="0">
                <a:solidFill>
                  <a:schemeClr val="accent3">
                    <a:lumMod val="25000"/>
                  </a:schemeClr>
                </a:solidFill>
                <a:latin typeface="Abadi" panose="020B0604020104020204" pitchFamily="34" charset="0"/>
              </a:rPr>
              <a:t>there was a </a:t>
            </a:r>
            <a:r>
              <a:rPr lang="en-US" sz="2200" dirty="0">
                <a:solidFill>
                  <a:srgbClr val="FF0000"/>
                </a:solidFill>
                <a:latin typeface="Abadi" panose="020B0604020104020204" pitchFamily="34" charset="0"/>
              </a:rPr>
              <a:t>steady growth in success rates </a:t>
            </a:r>
            <a:r>
              <a:rPr lang="en-US" sz="2200" dirty="0">
                <a:solidFill>
                  <a:schemeClr val="accent3">
                    <a:lumMod val="25000"/>
                  </a:schemeClr>
                </a:solidFill>
                <a:latin typeface="Abadi" panose="020B0604020104020204" pitchFamily="34" charset="0"/>
              </a:rPr>
              <a:t>as the techniques were improved based on previous failures.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highlight>
                  <a:srgbClr val="FFFF00"/>
                </a:highlight>
                <a:latin typeface="Abadi" panose="020B0604020104020204" pitchFamily="34" charset="0"/>
              </a:rPr>
              <a:t>KSC LC-39A </a:t>
            </a:r>
            <a:r>
              <a:rPr lang="en-US" sz="2200" dirty="0">
                <a:solidFill>
                  <a:schemeClr val="accent3">
                    <a:lumMod val="25000"/>
                  </a:schemeClr>
                </a:solidFill>
                <a:latin typeface="Abadi" panose="020B0604020104020204" pitchFamily="34" charset="0"/>
              </a:rPr>
              <a:t>launch site has the highest success rate among other sites which give a good advantage to </a:t>
            </a:r>
            <a:r>
              <a:rPr lang="en-US" sz="2200" dirty="0">
                <a:solidFill>
                  <a:schemeClr val="accent3">
                    <a:lumMod val="25000"/>
                  </a:schemeClr>
                </a:solidFill>
                <a:highlight>
                  <a:srgbClr val="FFFF00"/>
                </a:highlight>
                <a:latin typeface="Abadi" panose="020B0604020104020204" pitchFamily="34" charset="0"/>
              </a:rPr>
              <a:t>SpaceX</a:t>
            </a:r>
            <a:r>
              <a:rPr lang="en-US" sz="2200" dirty="0">
                <a:solidFill>
                  <a:schemeClr val="accent3">
                    <a:lumMod val="25000"/>
                  </a:schemeClr>
                </a:solidFill>
                <a:latin typeface="Abadi" panose="020B0604020104020204" pitchFamily="34" charset="0"/>
              </a:rPr>
              <a:t> in terms of cost management as they can reuse their first stage rockets.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56F4AAA6-2F58-7BD0-DA65-5E8420345059}"/>
              </a:ext>
            </a:extLst>
          </p:cNvPr>
          <p:cNvPicPr>
            <a:picLocks noChangeAspect="1"/>
          </p:cNvPicPr>
          <p:nvPr/>
        </p:nvPicPr>
        <p:blipFill>
          <a:blip r:embed="rId4"/>
          <a:stretch>
            <a:fillRect/>
          </a:stretch>
        </p:blipFill>
        <p:spPr>
          <a:xfrm>
            <a:off x="770011" y="2268279"/>
            <a:ext cx="5425380" cy="3757294"/>
          </a:xfrm>
          <a:prstGeom prst="rect">
            <a:avLst/>
          </a:prstGeom>
        </p:spPr>
      </p:pic>
      <p:pic>
        <p:nvPicPr>
          <p:cNvPr id="4" name="Picture 3">
            <a:extLst>
              <a:ext uri="{FF2B5EF4-FFF2-40B4-BE49-F238E27FC236}">
                <a16:creationId xmlns:a16="http://schemas.microsoft.com/office/drawing/2014/main" id="{4FFC0E9C-45EF-BAE1-BC33-2C7E05589CF8}"/>
              </a:ext>
            </a:extLst>
          </p:cNvPr>
          <p:cNvPicPr>
            <a:picLocks noChangeAspect="1"/>
          </p:cNvPicPr>
          <p:nvPr/>
        </p:nvPicPr>
        <p:blipFill>
          <a:blip r:embed="rId5"/>
          <a:stretch>
            <a:fillRect/>
          </a:stretch>
        </p:blipFill>
        <p:spPr>
          <a:xfrm>
            <a:off x="6668784" y="2268279"/>
            <a:ext cx="5331431" cy="2765243"/>
          </a:xfrm>
          <a:prstGeom prst="rect">
            <a:avLst/>
          </a:prstGeom>
        </p:spPr>
      </p:pic>
      <p:sp>
        <p:nvSpPr>
          <p:cNvPr id="7" name="TextBox 6">
            <a:extLst>
              <a:ext uri="{FF2B5EF4-FFF2-40B4-BE49-F238E27FC236}">
                <a16:creationId xmlns:a16="http://schemas.microsoft.com/office/drawing/2014/main" id="{20405EEF-C8F7-A2D2-6BE7-DA0444310CB0}"/>
              </a:ext>
            </a:extLst>
          </p:cNvPr>
          <p:cNvSpPr txBox="1"/>
          <p:nvPr/>
        </p:nvSpPr>
        <p:spPr>
          <a:xfrm>
            <a:off x="934948" y="1530849"/>
            <a:ext cx="3221844" cy="369332"/>
          </a:xfrm>
          <a:prstGeom prst="rect">
            <a:avLst/>
          </a:prstGeom>
          <a:noFill/>
        </p:spPr>
        <p:txBody>
          <a:bodyPr wrap="none" rtlCol="0">
            <a:spAutoFit/>
          </a:bodyPr>
          <a:lstStyle/>
          <a:p>
            <a:r>
              <a:rPr lang="en-US" dirty="0"/>
              <a:t>Best model training and  metrics</a:t>
            </a:r>
          </a:p>
        </p:txBody>
      </p:sp>
      <p:sp>
        <p:nvSpPr>
          <p:cNvPr id="8" name="TextBox 7">
            <a:extLst>
              <a:ext uri="{FF2B5EF4-FFF2-40B4-BE49-F238E27FC236}">
                <a16:creationId xmlns:a16="http://schemas.microsoft.com/office/drawing/2014/main" id="{71BAFC29-6BDA-5783-99AF-EF73DFA90EEE}"/>
              </a:ext>
            </a:extLst>
          </p:cNvPr>
          <p:cNvSpPr txBox="1"/>
          <p:nvPr/>
        </p:nvSpPr>
        <p:spPr>
          <a:xfrm>
            <a:off x="6668784" y="1525943"/>
            <a:ext cx="2804999" cy="369332"/>
          </a:xfrm>
          <a:prstGeom prst="rect">
            <a:avLst/>
          </a:prstGeom>
          <a:noFill/>
        </p:spPr>
        <p:txBody>
          <a:bodyPr wrap="none" rtlCol="0">
            <a:spAutoFit/>
          </a:bodyPr>
          <a:lstStyle/>
          <a:p>
            <a:r>
              <a:rPr lang="en-US" dirty="0"/>
              <a:t>Transformed data for model</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7113"/>
            <a:ext cx="10104817" cy="527300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For collection of data we used SpaceX API endpoint (api.spacexdata.com/v4/) with data about cores, rockets and their past launches via web scraping tools. </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The collected data consists </a:t>
            </a:r>
            <a:r>
              <a:rPr lang="en-US" sz="6400" dirty="0">
                <a:solidFill>
                  <a:schemeClr val="accent3">
                    <a:lumMod val="25000"/>
                  </a:schemeClr>
                </a:solidFill>
                <a:highlight>
                  <a:srgbClr val="FFFF00"/>
                </a:highlight>
                <a:latin typeface="Abadi"/>
              </a:rPr>
              <a:t>Flight Number, Date, Booster Version, Payload Mass, Orbit, Launch Site and Outcome</a:t>
            </a:r>
            <a:r>
              <a:rPr lang="en-US" sz="6400" dirty="0">
                <a:solidFill>
                  <a:schemeClr val="accent3">
                    <a:lumMod val="25000"/>
                  </a:schemeClr>
                </a:solidFill>
                <a:latin typeface="Abadi"/>
              </a:rPr>
              <a:t>. We will convert Outcome as </a:t>
            </a:r>
            <a:r>
              <a:rPr lang="en-US" sz="6400" dirty="0">
                <a:solidFill>
                  <a:schemeClr val="accent3">
                    <a:lumMod val="25000"/>
                  </a:schemeClr>
                </a:solidFill>
                <a:highlight>
                  <a:srgbClr val="FFFF00"/>
                </a:highlight>
                <a:latin typeface="Abadi"/>
              </a:rPr>
              <a:t>target binary class</a:t>
            </a:r>
            <a:r>
              <a:rPr lang="en-US" sz="6400" dirty="0">
                <a:solidFill>
                  <a:schemeClr val="accent3">
                    <a:lumMod val="25000"/>
                  </a:schemeClr>
                </a:solidFill>
                <a:latin typeface="Abadi"/>
              </a:rPr>
              <a:t> data (0 or 1). The remaining data will be transformed as numerical data with standardization.</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We used various classification models including </a:t>
            </a:r>
            <a:r>
              <a:rPr lang="en-US" sz="6400" dirty="0">
                <a:solidFill>
                  <a:schemeClr val="accent3">
                    <a:lumMod val="25000"/>
                  </a:schemeClr>
                </a:solidFill>
                <a:highlight>
                  <a:srgbClr val="FFFF00"/>
                </a:highlight>
                <a:latin typeface="Abadi"/>
              </a:rPr>
              <a:t>Logistic Regression, Support Vector Classifier, Decision Tree Classifier and KNN</a:t>
            </a:r>
            <a:r>
              <a:rPr lang="en-US" sz="6400" dirty="0">
                <a:solidFill>
                  <a:schemeClr val="accent3">
                    <a:lumMod val="25000"/>
                  </a:schemeClr>
                </a:solidFill>
                <a:latin typeface="Abadi"/>
              </a:rPr>
              <a:t> with best hyperparameters using </a:t>
            </a:r>
            <a:r>
              <a:rPr lang="en-US" sz="6400" dirty="0">
                <a:solidFill>
                  <a:srgbClr val="FF0000"/>
                </a:solidFill>
                <a:latin typeface="Abadi"/>
              </a:rPr>
              <a:t>Grid Search CV</a:t>
            </a:r>
            <a:r>
              <a:rPr lang="en-US" sz="6400" dirty="0">
                <a:solidFill>
                  <a:schemeClr val="accent3">
                    <a:lumMod val="25000"/>
                  </a:schemeClr>
                </a:solidFill>
                <a:latin typeface="Abadi"/>
              </a:rPr>
              <a:t> to pick the best model among them.</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dirty="0">
                <a:solidFill>
                  <a:schemeClr val="accent3">
                    <a:lumMod val="25000"/>
                  </a:schemeClr>
                </a:solidFill>
                <a:latin typeface="Abadi" panose="020B0604020104020204" pitchFamily="34" charset="0"/>
              </a:rPr>
              <a:t>For data collection, we used SpaceX REST API endpoint along with web scraping libraries like </a:t>
            </a:r>
            <a:r>
              <a:rPr lang="en-US" sz="2000" dirty="0" err="1">
                <a:solidFill>
                  <a:schemeClr val="accent3">
                    <a:lumMod val="25000"/>
                  </a:schemeClr>
                </a:solidFill>
                <a:highlight>
                  <a:srgbClr val="FFFF00"/>
                </a:highlight>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collect data on rockets, past launches and other details to get insights on Falcon9 space missions.</a:t>
            </a:r>
          </a:p>
          <a:p>
            <a:r>
              <a:rPr lang="en-US" sz="2000" dirty="0">
                <a:solidFill>
                  <a:schemeClr val="accent3">
                    <a:lumMod val="25000"/>
                  </a:schemeClr>
                </a:solidFill>
                <a:latin typeface="Abadi" panose="020B0604020104020204" pitchFamily="34" charset="0"/>
              </a:rPr>
              <a:t>The API had several endpoints:</a:t>
            </a:r>
          </a:p>
          <a:p>
            <a:pPr lvl="1"/>
            <a:r>
              <a:rPr lang="en-US" sz="1600" dirty="0">
                <a:solidFill>
                  <a:srgbClr val="FF0000"/>
                </a:solidFill>
                <a:latin typeface="Abadi" panose="020B0604020104020204" pitchFamily="34" charset="0"/>
              </a:rPr>
              <a:t>/cores</a:t>
            </a:r>
            <a:r>
              <a:rPr lang="en-US" sz="1600" dirty="0">
                <a:solidFill>
                  <a:schemeClr val="accent3">
                    <a:lumMod val="25000"/>
                  </a:schemeClr>
                </a:solidFill>
                <a:latin typeface="Abadi" panose="020B0604020104020204" pitchFamily="34" charset="0"/>
              </a:rPr>
              <a:t>: Details about the rocket cores.</a:t>
            </a:r>
          </a:p>
          <a:p>
            <a:pPr lvl="1"/>
            <a:r>
              <a:rPr lang="en-US" sz="1600" dirty="0">
                <a:solidFill>
                  <a:srgbClr val="FF0000"/>
                </a:solidFill>
                <a:latin typeface="Abadi" panose="020B0604020104020204" pitchFamily="34" charset="0"/>
              </a:rPr>
              <a:t>/rockets</a:t>
            </a:r>
            <a:r>
              <a:rPr lang="en-US" sz="1600" dirty="0">
                <a:solidFill>
                  <a:schemeClr val="accent3">
                    <a:lumMod val="25000"/>
                  </a:schemeClr>
                </a:solidFill>
                <a:latin typeface="Abadi" panose="020B0604020104020204" pitchFamily="34" charset="0"/>
              </a:rPr>
              <a:t>: Details about their rockets, with booster types and versions.</a:t>
            </a:r>
          </a:p>
          <a:p>
            <a:pPr lvl="1"/>
            <a:r>
              <a:rPr lang="en-US" sz="1600" dirty="0">
                <a:solidFill>
                  <a:srgbClr val="FF0000"/>
                </a:solidFill>
                <a:latin typeface="Abadi" panose="020B0604020104020204" pitchFamily="34" charset="0"/>
              </a:rPr>
              <a:t>/past</a:t>
            </a:r>
            <a:r>
              <a:rPr lang="en-US" sz="1600" dirty="0">
                <a:solidFill>
                  <a:schemeClr val="accent3">
                    <a:lumMod val="25000"/>
                  </a:schemeClr>
                </a:solidFill>
                <a:latin typeface="Abadi" panose="020B0604020104020204" pitchFamily="34" charset="0"/>
              </a:rPr>
              <a:t>: This contained data about their past launches with their corresponding dates.</a:t>
            </a:r>
          </a:p>
          <a:p>
            <a:r>
              <a:rPr lang="en-US" sz="2000" dirty="0">
                <a:solidFill>
                  <a:schemeClr val="accent3">
                    <a:lumMod val="25000"/>
                  </a:schemeClr>
                </a:solidFill>
                <a:latin typeface="Abadi" panose="020B0604020104020204" pitchFamily="34" charset="0"/>
              </a:rPr>
              <a:t>The data was scraped as HTML format which was later converted as </a:t>
            </a:r>
            <a:r>
              <a:rPr lang="en-US" sz="2000" dirty="0">
                <a:solidFill>
                  <a:schemeClr val="accent3">
                    <a:lumMod val="25000"/>
                  </a:schemeClr>
                </a:solidFill>
                <a:highlight>
                  <a:srgbClr val="FFFF00"/>
                </a:highlight>
                <a:latin typeface="Abadi" panose="020B0604020104020204" pitchFamily="34" charset="0"/>
              </a:rPr>
              <a:t>pandas dataframe </a:t>
            </a:r>
            <a:r>
              <a:rPr lang="en-US" sz="2000" dirty="0">
                <a:solidFill>
                  <a:schemeClr val="accent3">
                    <a:lumMod val="25000"/>
                  </a:schemeClr>
                </a:solidFill>
                <a:latin typeface="Abadi" panose="020B0604020104020204" pitchFamily="34" charset="0"/>
              </a:rPr>
              <a:t>format which is a 2-dimensional tabular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First we got data on past launches from </a:t>
            </a:r>
            <a:r>
              <a:rPr lang="en-US" sz="2000" dirty="0">
                <a:solidFill>
                  <a:srgbClr val="FF0000"/>
                </a:solidFill>
                <a:latin typeface="Abadi" panose="020B0604020104020204" pitchFamily="34" charset="0"/>
              </a:rPr>
              <a:t>/past</a:t>
            </a:r>
            <a:r>
              <a:rPr lang="en-US" sz="2000" dirty="0">
                <a:solidFill>
                  <a:schemeClr val="accent3">
                    <a:lumMod val="25000"/>
                  </a:schemeClr>
                </a:solidFill>
                <a:latin typeface="Abadi" panose="020B0604020104020204" pitchFamily="34" charset="0"/>
              </a:rPr>
              <a:t> endpoint.</a:t>
            </a:r>
          </a:p>
          <a:p>
            <a:pPr>
              <a:lnSpc>
                <a:spcPct val="100000"/>
              </a:lnSpc>
              <a:spcBef>
                <a:spcPts val="1400"/>
              </a:spcBef>
            </a:pPr>
            <a:r>
              <a:rPr lang="en-US" sz="2000" dirty="0">
                <a:solidFill>
                  <a:schemeClr val="accent3">
                    <a:lumMod val="25000"/>
                  </a:schemeClr>
                </a:solidFill>
                <a:latin typeface="Abadi" panose="020B0604020104020204" pitchFamily="34" charset="0"/>
              </a:rPr>
              <a:t>Then using the parsed data we’ll request data from different endpoints by passing the unique id that was there in the parsed data.</a:t>
            </a:r>
          </a:p>
          <a:p>
            <a:pPr>
              <a:lnSpc>
                <a:spcPct val="100000"/>
              </a:lnSpc>
              <a:spcBef>
                <a:spcPts val="1400"/>
              </a:spcBef>
            </a:pPr>
            <a:r>
              <a:rPr lang="en-US" sz="2000" dirty="0">
                <a:solidFill>
                  <a:schemeClr val="accent3">
                    <a:lumMod val="25000"/>
                  </a:schemeClr>
                </a:solidFill>
                <a:latin typeface="Abadi" panose="020B0604020104020204" pitchFamily="34" charset="0"/>
              </a:rPr>
              <a:t>We will parse data from:</a:t>
            </a:r>
          </a:p>
          <a:p>
            <a:pPr lvl="1">
              <a:lnSpc>
                <a:spcPct val="100000"/>
              </a:lnSpc>
              <a:spcBef>
                <a:spcPts val="1400"/>
              </a:spcBef>
            </a:pPr>
            <a:r>
              <a:rPr lang="en-US" sz="1600" dirty="0">
                <a:solidFill>
                  <a:schemeClr val="accent3">
                    <a:lumMod val="25000"/>
                  </a:schemeClr>
                </a:solidFill>
                <a:latin typeface="Abadi" panose="020B0604020104020204" pitchFamily="34" charset="0"/>
              </a:rPr>
              <a:t>/cores</a:t>
            </a:r>
          </a:p>
          <a:p>
            <a:pPr lvl="1">
              <a:lnSpc>
                <a:spcPct val="100000"/>
              </a:lnSpc>
              <a:spcBef>
                <a:spcPts val="1400"/>
              </a:spcBef>
            </a:pPr>
            <a:r>
              <a:rPr lang="en-US" sz="1600" dirty="0">
                <a:solidFill>
                  <a:schemeClr val="accent3">
                    <a:lumMod val="25000"/>
                  </a:schemeClr>
                </a:solidFill>
                <a:latin typeface="Abadi" panose="020B0604020104020204" pitchFamily="34" charset="0"/>
              </a:rPr>
              <a:t>/payloads</a:t>
            </a:r>
          </a:p>
          <a:p>
            <a:pPr lvl="1">
              <a:lnSpc>
                <a:spcPct val="100000"/>
              </a:lnSpc>
              <a:spcBef>
                <a:spcPts val="1400"/>
              </a:spcBef>
            </a:pPr>
            <a:r>
              <a:rPr lang="en-US" sz="1600" dirty="0">
                <a:solidFill>
                  <a:schemeClr val="accent3">
                    <a:lumMod val="25000"/>
                  </a:schemeClr>
                </a:solidFill>
                <a:latin typeface="Abadi" panose="020B0604020104020204" pitchFamily="34" charset="0"/>
              </a:rPr>
              <a:t>/rockets</a:t>
            </a:r>
          </a:p>
          <a:p>
            <a:pPr lvl="1">
              <a:lnSpc>
                <a:spcPct val="100000"/>
              </a:lnSpc>
              <a:spcBef>
                <a:spcPts val="1400"/>
              </a:spcBef>
            </a:pPr>
            <a:r>
              <a:rPr lang="en-US" sz="1600" dirty="0">
                <a:solidFill>
                  <a:schemeClr val="accent3">
                    <a:lumMod val="25000"/>
                  </a:schemeClr>
                </a:solidFill>
                <a:latin typeface="Abadi" panose="020B0604020104020204" pitchFamily="34" charset="0"/>
              </a:rPr>
              <a:t>/launchpads </a:t>
            </a:r>
          </a:p>
          <a:p>
            <a:pPr>
              <a:lnSpc>
                <a:spcPct val="100000"/>
              </a:lnSpc>
              <a:spcBef>
                <a:spcPts val="1400"/>
              </a:spcBef>
            </a:pPr>
            <a:r>
              <a:rPr lang="en-US" sz="2000" dirty="0">
                <a:solidFill>
                  <a:schemeClr val="accent3">
                    <a:lumMod val="25000"/>
                  </a:schemeClr>
                </a:solidFill>
                <a:latin typeface="Abadi" panose="020B0604020104020204" pitchFamily="34" charset="0"/>
              </a:rPr>
              <a:t>For reference, check out the jupyter notebook on this </a:t>
            </a:r>
            <a:r>
              <a:rPr lang="en-US" sz="2000" dirty="0">
                <a:solidFill>
                  <a:schemeClr val="accent3">
                    <a:lumMod val="25000"/>
                  </a:schemeClr>
                </a:solidFill>
                <a:latin typeface="Abadi" panose="020B0604020104020204" pitchFamily="34" charset="0"/>
                <a:hlinkClick r:id="rId3"/>
              </a:rPr>
              <a:t>GitHub repo</a:t>
            </a:r>
            <a:r>
              <a:rPr lang="en-US" sz="20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524CD944-0F62-5D6B-B0E5-506A376D157B}"/>
              </a:ext>
            </a:extLst>
          </p:cNvPr>
          <p:cNvPicPr>
            <a:picLocks noChangeAspect="1"/>
          </p:cNvPicPr>
          <p:nvPr/>
        </p:nvPicPr>
        <p:blipFill>
          <a:blip r:embed="rId4"/>
          <a:stretch>
            <a:fillRect/>
          </a:stretch>
        </p:blipFill>
        <p:spPr>
          <a:xfrm>
            <a:off x="5787456" y="1931542"/>
            <a:ext cx="5443097" cy="372951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7070883"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a:solidFill>
                  <a:schemeClr val="accent3">
                    <a:lumMod val="25000"/>
                  </a:schemeClr>
                </a:solidFill>
                <a:highlight>
                  <a:srgbClr val="FFFF00"/>
                </a:highlight>
                <a:latin typeface="Abadi" panose="020B0604020104020204" pitchFamily="34" charset="0"/>
              </a:rPr>
              <a:t>requests</a:t>
            </a:r>
            <a:r>
              <a:rPr lang="en-US" sz="2200" dirty="0">
                <a:solidFill>
                  <a:schemeClr val="accent3">
                    <a:lumMod val="25000"/>
                  </a:schemeClr>
                </a:solidFill>
                <a:latin typeface="Abadi" panose="020B0604020104020204" pitchFamily="34" charset="0"/>
              </a:rPr>
              <a:t> library get the data from wiki page and scrape the text response using beautifulsoup.</a:t>
            </a:r>
          </a:p>
          <a:p>
            <a:pPr>
              <a:lnSpc>
                <a:spcPct val="100000"/>
              </a:lnSpc>
              <a:spcBef>
                <a:spcPts val="1400"/>
              </a:spcBef>
            </a:pPr>
            <a:r>
              <a:rPr lang="en-US" sz="2200" dirty="0">
                <a:solidFill>
                  <a:schemeClr val="accent3">
                    <a:lumMod val="25000"/>
                  </a:schemeClr>
                </a:solidFill>
                <a:latin typeface="Abadi" panose="020B0604020104020204" pitchFamily="34" charset="0"/>
              </a:rPr>
              <a:t>Then extract the column names from table headers starting from the third table.</a:t>
            </a:r>
          </a:p>
          <a:p>
            <a:pPr>
              <a:lnSpc>
                <a:spcPct val="100000"/>
              </a:lnSpc>
              <a:spcBef>
                <a:spcPts val="1400"/>
              </a:spcBef>
            </a:pPr>
            <a:r>
              <a:rPr lang="en-US" sz="2200" dirty="0">
                <a:solidFill>
                  <a:schemeClr val="accent3">
                    <a:lumMod val="25000"/>
                  </a:schemeClr>
                </a:solidFill>
                <a:latin typeface="Abadi" panose="020B0604020104020204" pitchFamily="34" charset="0"/>
              </a:rPr>
              <a:t>For complete process of data collection via scraping, checkout the </a:t>
            </a:r>
            <a:r>
              <a:rPr lang="en-US" sz="2200" dirty="0">
                <a:solidFill>
                  <a:schemeClr val="accent3">
                    <a:lumMod val="25000"/>
                  </a:schemeClr>
                </a:solidFill>
                <a:latin typeface="Abadi" panose="020B0604020104020204" pitchFamily="34" charset="0"/>
                <a:hlinkClick r:id="rId3"/>
              </a:rPr>
              <a:t>GitHub repo</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C6E4D2B5-C29A-7218-E7CB-AE6C3DC38E75}"/>
              </a:ext>
            </a:extLst>
          </p:cNvPr>
          <p:cNvPicPr>
            <a:picLocks noChangeAspect="1"/>
          </p:cNvPicPr>
          <p:nvPr/>
        </p:nvPicPr>
        <p:blipFill>
          <a:blip r:embed="rId4"/>
          <a:stretch>
            <a:fillRect/>
          </a:stretch>
        </p:blipFill>
        <p:spPr>
          <a:xfrm>
            <a:off x="8200543" y="1792288"/>
            <a:ext cx="275171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817</TotalTime>
  <Words>2805</Words>
  <Application>Microsoft Macintosh PowerPoint</Application>
  <PresentationFormat>Widescreen</PresentationFormat>
  <Paragraphs>262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Aayush Chaurasia</cp:lastModifiedBy>
  <cp:revision>338</cp:revision>
  <dcterms:created xsi:type="dcterms:W3CDTF">2021-04-29T18:58:34Z</dcterms:created>
  <dcterms:modified xsi:type="dcterms:W3CDTF">2025-03-15T14:37:50Z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